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2"/>
  </p:notesMasterIdLst>
  <p:handoutMasterIdLst>
    <p:handoutMasterId r:id="rId53"/>
  </p:handoutMasterIdLst>
  <p:sldIdLst>
    <p:sldId id="281" r:id="rId5"/>
    <p:sldId id="314" r:id="rId6"/>
    <p:sldId id="309" r:id="rId7"/>
    <p:sldId id="329" r:id="rId8"/>
    <p:sldId id="302" r:id="rId9"/>
    <p:sldId id="370" r:id="rId10"/>
    <p:sldId id="369" r:id="rId11"/>
    <p:sldId id="301" r:id="rId12"/>
    <p:sldId id="308" r:id="rId13"/>
    <p:sldId id="372" r:id="rId14"/>
    <p:sldId id="332" r:id="rId15"/>
    <p:sldId id="324" r:id="rId16"/>
    <p:sldId id="319" r:id="rId17"/>
    <p:sldId id="374" r:id="rId18"/>
    <p:sldId id="338" r:id="rId19"/>
    <p:sldId id="352" r:id="rId20"/>
    <p:sldId id="339" r:id="rId21"/>
    <p:sldId id="353" r:id="rId22"/>
    <p:sldId id="340" r:id="rId23"/>
    <p:sldId id="354" r:id="rId24"/>
    <p:sldId id="341" r:id="rId25"/>
    <p:sldId id="355" r:id="rId26"/>
    <p:sldId id="351" r:id="rId27"/>
    <p:sldId id="356" r:id="rId28"/>
    <p:sldId id="343" r:id="rId29"/>
    <p:sldId id="357" r:id="rId30"/>
    <p:sldId id="346" r:id="rId31"/>
    <p:sldId id="358" r:id="rId32"/>
    <p:sldId id="347" r:id="rId33"/>
    <p:sldId id="359" r:id="rId34"/>
    <p:sldId id="348" r:id="rId35"/>
    <p:sldId id="360" r:id="rId36"/>
    <p:sldId id="344" r:id="rId37"/>
    <p:sldId id="361" r:id="rId38"/>
    <p:sldId id="367" r:id="rId39"/>
    <p:sldId id="375" r:id="rId40"/>
    <p:sldId id="368" r:id="rId41"/>
    <p:sldId id="373" r:id="rId42"/>
    <p:sldId id="349" r:id="rId43"/>
    <p:sldId id="362" r:id="rId44"/>
    <p:sldId id="345" r:id="rId45"/>
    <p:sldId id="363" r:id="rId46"/>
    <p:sldId id="365" r:id="rId47"/>
    <p:sldId id="376" r:id="rId48"/>
    <p:sldId id="350" r:id="rId49"/>
    <p:sldId id="288" r:id="rId50"/>
    <p:sldId id="366" r:id="rId5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6804" autoAdjust="0"/>
  </p:normalViewPr>
  <p:slideViewPr>
    <p:cSldViewPr snapToGrid="0">
      <p:cViewPr varScale="1">
        <p:scale>
          <a:sx n="82" d="100"/>
          <a:sy n="82" d="100"/>
        </p:scale>
        <p:origin x="614" y="7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76E27F-ECB6-488E-91AF-FFF40050CA5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2024/1/10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A6548A-A6DF-4E6D-A063-343A6E919A1C}" type="datetime1">
              <a:rPr lang="zh-TW" altLang="en-US" smtClean="0"/>
              <a:pPr/>
              <a:t>2024/1/10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CFAAAB6-A2C6-4A85-A3A1-98EFBA61C967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i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ID=d924773e-9a16-4d6d-9803-8cb819e99682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Recipe=text_billboard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Type=TextOnly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
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Variant=0
FamilyID=AccentBoxWalbaum_Zero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3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7" name="圖片版面配置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4" name="圖片版面配置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  <p:sp>
        <p:nvSpPr>
          <p:cNvPr id="25" name="圖片版面配置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圖示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20XX/9/4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矩形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矩形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 useBgFill="1">
        <p:nvSpPr>
          <p:cNvPr id="4" name="矩形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矩形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0" name="圖片版面配置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6" name="圖片版面配置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2" name="圖片版面配置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33" name="圖片版面配置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圖片</a:t>
            </a:r>
          </a:p>
        </p:txBody>
      </p: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文字版面配置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8" name="文字版面配置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9" name="文字版面配置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0" name="文字版面配置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41" name="文字版面配置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矩形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4" name="文字預留位置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6" name="內容預留位置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spcBef>
                <a:spcPts val="1000"/>
              </a:spcBef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20XX/9/4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65A5C87-DF58-40C8-B092-1DE63DB4547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K_ZVB2S1Q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252728"/>
            <a:ext cx="8586216" cy="217627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500" b="1" dirty="0"/>
              <a:t>系統晶片設計實習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573" y="4166985"/>
            <a:ext cx="6639805" cy="685800"/>
          </a:xfrm>
        </p:spPr>
        <p:txBody>
          <a:bodyPr rtlCol="0"/>
          <a:lstStyle/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C109112162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–</a:t>
            </a:r>
            <a:r>
              <a:rPr lang="zh-TW" altLang="en-US" b="1" dirty="0">
                <a:solidFill>
                  <a:schemeClr val="tx1"/>
                </a:solidFill>
              </a:rPr>
              <a:t> 朱梓福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8E53E56-FEC6-2385-CDBD-29613D79D05D}"/>
              </a:ext>
            </a:extLst>
          </p:cNvPr>
          <p:cNvSpPr txBox="1">
            <a:spLocks/>
          </p:cNvSpPr>
          <p:nvPr/>
        </p:nvSpPr>
        <p:spPr>
          <a:xfrm>
            <a:off x="2774573" y="5247870"/>
            <a:ext cx="6639805" cy="6858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tx1"/>
                </a:solidFill>
              </a:rPr>
              <a:t>電子四甲 </a:t>
            </a:r>
            <a:r>
              <a:rPr lang="en-US" altLang="zh-TW" b="1" dirty="0">
                <a:solidFill>
                  <a:schemeClr val="tx1"/>
                </a:solidFill>
              </a:rPr>
              <a:t>- </a:t>
            </a:r>
            <a:r>
              <a:rPr lang="en-US" altLang="zh-TW" b="1" dirty="0" err="1">
                <a:solidFill>
                  <a:schemeClr val="tx1"/>
                </a:solidFill>
              </a:rPr>
              <a:t>C109112174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en-US" altLang="zh-TW" b="1" dirty="0">
                <a:solidFill>
                  <a:schemeClr val="tx1"/>
                </a:solidFill>
              </a:rPr>
              <a:t>-</a:t>
            </a:r>
            <a:r>
              <a:rPr lang="zh-TW" altLang="en-US" b="1" dirty="0">
                <a:solidFill>
                  <a:schemeClr val="tx1"/>
                </a:solidFill>
              </a:rPr>
              <a:t> 李洋誠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124B60-5E0F-A613-7B70-07D904BE65E8}"/>
              </a:ext>
            </a:extLst>
          </p:cNvPr>
          <p:cNvSpPr txBox="1"/>
          <p:nvPr/>
        </p:nvSpPr>
        <p:spPr>
          <a:xfrm>
            <a:off x="3580238" y="3152001"/>
            <a:ext cx="50284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推箱子遊戲</a:t>
            </a:r>
            <a:r>
              <a:rPr lang="en-US" altLang="zh-TW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- </a:t>
            </a:r>
            <a:r>
              <a:rPr lang="zh-TW" altLang="en-US" sz="3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期末專題報告 </a:t>
            </a:r>
            <a:endParaRPr lang="zh-TW" altLang="en-US" sz="3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6C07F-9953-DEB5-97A7-F9720A75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10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3DB7FD-C803-3E21-7961-E3E0561D7C1D}"/>
              </a:ext>
            </a:extLst>
          </p:cNvPr>
          <p:cNvSpPr txBox="1"/>
          <p:nvPr/>
        </p:nvSpPr>
        <p:spPr>
          <a:xfrm>
            <a:off x="498191" y="116990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2023/12/28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A6E0184-B87B-ADD3-6FCD-E8C83BF4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0"/>
            <a:ext cx="7354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7DC048-AA69-CB46-6104-079FA483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" y="0"/>
            <a:ext cx="807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A2C84-392C-32C3-735C-AA98D22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11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1A4F67-8485-2323-035A-65A4A7E5201A}"/>
              </a:ext>
            </a:extLst>
          </p:cNvPr>
          <p:cNvSpPr txBox="1"/>
          <p:nvPr/>
        </p:nvSpPr>
        <p:spPr>
          <a:xfrm>
            <a:off x="819808" y="306176"/>
            <a:ext cx="17107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MSC</a:t>
            </a:r>
          </a:p>
          <a:p>
            <a:r>
              <a:rPr lang="en-US" altLang="zh-TW" sz="2000" b="1" dirty="0"/>
              <a:t>2024/01/11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8CC31F-C95D-BD53-BCD0-1C58DEB3788C}"/>
              </a:ext>
            </a:extLst>
          </p:cNvPr>
          <p:cNvSpPr txBox="1"/>
          <p:nvPr/>
        </p:nvSpPr>
        <p:spPr>
          <a:xfrm>
            <a:off x="8610600" y="3059668"/>
            <a:ext cx="326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更依據</a:t>
            </a:r>
            <a:r>
              <a:rPr lang="en-US" altLang="zh-TW" sz="1400" b="1" dirty="0" err="1"/>
              <a:t>BreakDown</a:t>
            </a:r>
            <a:r>
              <a:rPr lang="zh-TW" altLang="en-US" sz="1400" b="1" dirty="0"/>
              <a:t>中的方塊和實際遊玩流程的角度，去改善</a:t>
            </a:r>
            <a:r>
              <a:rPr lang="en-US" altLang="zh-TW" sz="1400" b="1" dirty="0"/>
              <a:t>MSC</a:t>
            </a:r>
            <a:r>
              <a:rPr lang="zh-TW" altLang="en-US" sz="1400" b="1" dirty="0"/>
              <a:t>圖的內容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50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1EFEA3-5B42-7506-13FC-507D671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12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844A18-6890-B85C-0025-3CDF508B896B}"/>
              </a:ext>
            </a:extLst>
          </p:cNvPr>
          <p:cNvSpPr txBox="1"/>
          <p:nvPr/>
        </p:nvSpPr>
        <p:spPr>
          <a:xfrm>
            <a:off x="198149" y="90989"/>
            <a:ext cx="17435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流程圖</a:t>
            </a:r>
            <a:endParaRPr lang="en-US" altLang="zh-TW" sz="40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D8937DD-3756-AF95-FF55-9DE1B521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0" y="735944"/>
            <a:ext cx="11969619" cy="571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BFDF934D-6F5D-4681-8532-B66B1592887D}"/>
              </a:ext>
            </a:extLst>
          </p:cNvPr>
          <p:cNvSpPr/>
          <p:nvPr/>
        </p:nvSpPr>
        <p:spPr>
          <a:xfrm>
            <a:off x="7323681" y="1579562"/>
            <a:ext cx="2949129" cy="4335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A6B1F4-33EC-0337-A7A1-3C740B2EF345}"/>
              </a:ext>
            </a:extLst>
          </p:cNvPr>
          <p:cNvSpPr/>
          <p:nvPr/>
        </p:nvSpPr>
        <p:spPr>
          <a:xfrm>
            <a:off x="2641384" y="1579562"/>
            <a:ext cx="4426958" cy="4351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B5F5D-543B-C483-5971-332FF5E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13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6A059DE-93E2-F17A-AB9A-7298DD00EADC}"/>
              </a:ext>
            </a:extLst>
          </p:cNvPr>
          <p:cNvSpPr txBox="1"/>
          <p:nvPr/>
        </p:nvSpPr>
        <p:spPr>
          <a:xfrm>
            <a:off x="5225182" y="235044"/>
            <a:ext cx="17416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架構圖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E17983-2A72-14D1-567D-7A26A8A4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77D77B3-94D5-01A1-3670-CB711FD2EEFC}"/>
              </a:ext>
            </a:extLst>
          </p:cNvPr>
          <p:cNvSpPr/>
          <p:nvPr/>
        </p:nvSpPr>
        <p:spPr>
          <a:xfrm rot="16200000">
            <a:off x="2166854" y="2894520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17C71EC3-F61F-8E74-C759-3650F600BFF1}"/>
              </a:ext>
            </a:extLst>
          </p:cNvPr>
          <p:cNvSpPr/>
          <p:nvPr/>
        </p:nvSpPr>
        <p:spPr>
          <a:xfrm rot="16200000">
            <a:off x="2166854" y="262554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5259D74B-463B-76D8-AD80-48244A20B9C3}"/>
              </a:ext>
            </a:extLst>
          </p:cNvPr>
          <p:cNvSpPr/>
          <p:nvPr/>
        </p:nvSpPr>
        <p:spPr>
          <a:xfrm rot="16200000">
            <a:off x="2166855" y="234892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B6D77ACC-5FEE-1431-A981-6B915072FC95}"/>
              </a:ext>
            </a:extLst>
          </p:cNvPr>
          <p:cNvSpPr/>
          <p:nvPr/>
        </p:nvSpPr>
        <p:spPr>
          <a:xfrm rot="16200000">
            <a:off x="2166856" y="2053853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28380086-9E42-F168-19E9-C35D2046ED19}"/>
              </a:ext>
            </a:extLst>
          </p:cNvPr>
          <p:cNvSpPr/>
          <p:nvPr/>
        </p:nvSpPr>
        <p:spPr>
          <a:xfrm>
            <a:off x="1269788" y="1977923"/>
            <a:ext cx="607891" cy="1314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95F081-7432-3D04-5A59-C111A485D8D4}"/>
              </a:ext>
            </a:extLst>
          </p:cNvPr>
          <p:cNvSpPr txBox="1"/>
          <p:nvPr/>
        </p:nvSpPr>
        <p:spPr>
          <a:xfrm>
            <a:off x="456745" y="24355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18A03-EF12-3F2C-FF25-EAB4584093E4}"/>
              </a:ext>
            </a:extLst>
          </p:cNvPr>
          <p:cNvSpPr/>
          <p:nvPr/>
        </p:nvSpPr>
        <p:spPr>
          <a:xfrm>
            <a:off x="2760575" y="1873197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C5079E-01CD-9B6A-13AD-40523B0EB6A5}"/>
              </a:ext>
            </a:extLst>
          </p:cNvPr>
          <p:cNvSpPr/>
          <p:nvPr/>
        </p:nvSpPr>
        <p:spPr>
          <a:xfrm>
            <a:off x="2766908" y="3894133"/>
            <a:ext cx="1008993" cy="1513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GPIO_0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6F9AE6DF-2F15-7D32-A846-8DAB7A86CC43}"/>
              </a:ext>
            </a:extLst>
          </p:cNvPr>
          <p:cNvSpPr/>
          <p:nvPr/>
        </p:nvSpPr>
        <p:spPr>
          <a:xfrm rot="5400000">
            <a:off x="1835095" y="4126636"/>
            <a:ext cx="369333" cy="1048481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B6BB6C-52F6-598A-0A9D-2D9F56306015}"/>
              </a:ext>
            </a:extLst>
          </p:cNvPr>
          <p:cNvSpPr txBox="1"/>
          <p:nvPr/>
        </p:nvSpPr>
        <p:spPr>
          <a:xfrm>
            <a:off x="1478772" y="4055233"/>
            <a:ext cx="120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8bits</a:t>
            </a:r>
            <a:r>
              <a:rPr lang="en-US" altLang="zh-TW" dirty="0"/>
              <a:t> LED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660284-9729-9F2D-772A-54472FF1847E}"/>
              </a:ext>
            </a:extLst>
          </p:cNvPr>
          <p:cNvSpPr/>
          <p:nvPr/>
        </p:nvSpPr>
        <p:spPr>
          <a:xfrm>
            <a:off x="4891508" y="3639194"/>
            <a:ext cx="1862356" cy="18371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AXI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interconnect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左-右雙向 20">
            <a:extLst>
              <a:ext uri="{FF2B5EF4-FFF2-40B4-BE49-F238E27FC236}">
                <a16:creationId xmlns:a16="http://schemas.microsoft.com/office/drawing/2014/main" id="{6AB816FE-A6F9-137A-B025-6218A93C5E37}"/>
              </a:ext>
            </a:extLst>
          </p:cNvPr>
          <p:cNvSpPr/>
          <p:nvPr/>
        </p:nvSpPr>
        <p:spPr>
          <a:xfrm>
            <a:off x="3807796" y="4402136"/>
            <a:ext cx="1027540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左-上雙向 22">
            <a:extLst>
              <a:ext uri="{FF2B5EF4-FFF2-40B4-BE49-F238E27FC236}">
                <a16:creationId xmlns:a16="http://schemas.microsoft.com/office/drawing/2014/main" id="{DF700FDD-100A-F333-C58D-EB6C1385628A}"/>
              </a:ext>
            </a:extLst>
          </p:cNvPr>
          <p:cNvSpPr/>
          <p:nvPr/>
        </p:nvSpPr>
        <p:spPr>
          <a:xfrm rot="16200000">
            <a:off x="4528141" y="2088743"/>
            <a:ext cx="909198" cy="2104600"/>
          </a:xfrm>
          <a:prstGeom prst="leftUpArrow">
            <a:avLst>
              <a:gd name="adj1" fmla="val 22471"/>
              <a:gd name="adj2" fmla="val 20455"/>
              <a:gd name="adj3" fmla="val 3424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上彎 25">
            <a:extLst>
              <a:ext uri="{FF2B5EF4-FFF2-40B4-BE49-F238E27FC236}">
                <a16:creationId xmlns:a16="http://schemas.microsoft.com/office/drawing/2014/main" id="{84EF7EF5-9539-D2A1-A0C6-A642ADCCD416}"/>
              </a:ext>
            </a:extLst>
          </p:cNvPr>
          <p:cNvSpPr/>
          <p:nvPr/>
        </p:nvSpPr>
        <p:spPr>
          <a:xfrm flipV="1">
            <a:off x="3930440" y="1929945"/>
            <a:ext cx="5082931" cy="880114"/>
          </a:xfrm>
          <a:prstGeom prst="bentUpArrow">
            <a:avLst>
              <a:gd name="adj1" fmla="val 29875"/>
              <a:gd name="adj2" fmla="val 28944"/>
              <a:gd name="adj3" fmla="val 248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023DE9-ACE5-76B1-C42C-A05AC37C45AA}"/>
              </a:ext>
            </a:extLst>
          </p:cNvPr>
          <p:cNvSpPr/>
          <p:nvPr/>
        </p:nvSpPr>
        <p:spPr>
          <a:xfrm>
            <a:off x="7837157" y="2874562"/>
            <a:ext cx="1862356" cy="26018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中斷服務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遊戲機制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UART</a:t>
            </a:r>
            <a:r>
              <a:rPr lang="zh-TW" altLang="en-US" dirty="0">
                <a:solidFill>
                  <a:schemeClr val="tx1"/>
                </a:solidFill>
              </a:rPr>
              <a:t>資料傳輸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FDA83E4-0AE8-364E-F660-9DC810B3F781}"/>
              </a:ext>
            </a:extLst>
          </p:cNvPr>
          <p:cNvSpPr txBox="1"/>
          <p:nvPr/>
        </p:nvSpPr>
        <p:spPr>
          <a:xfrm>
            <a:off x="6180740" y="186544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0" name="箭號: 左-右雙向 29">
            <a:extLst>
              <a:ext uri="{FF2B5EF4-FFF2-40B4-BE49-F238E27FC236}">
                <a16:creationId xmlns:a16="http://schemas.microsoft.com/office/drawing/2014/main" id="{6D7F8FB4-209F-D004-E422-A424C66EF2AB}"/>
              </a:ext>
            </a:extLst>
          </p:cNvPr>
          <p:cNvSpPr/>
          <p:nvPr/>
        </p:nvSpPr>
        <p:spPr>
          <a:xfrm>
            <a:off x="6779389" y="4388714"/>
            <a:ext cx="1009077" cy="297672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64E15D-B39C-5F43-D39B-3F9BA0F07991}"/>
              </a:ext>
            </a:extLst>
          </p:cNvPr>
          <p:cNvSpPr txBox="1"/>
          <p:nvPr/>
        </p:nvSpPr>
        <p:spPr>
          <a:xfrm>
            <a:off x="4639841" y="599534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PL</a:t>
            </a:r>
            <a:r>
              <a:rPr lang="zh-TW" altLang="en-US" dirty="0"/>
              <a:t>端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F59C00-4CCB-2CFB-EC6B-580C368054C4}"/>
              </a:ext>
            </a:extLst>
          </p:cNvPr>
          <p:cNvSpPr txBox="1"/>
          <p:nvPr/>
        </p:nvSpPr>
        <p:spPr>
          <a:xfrm>
            <a:off x="8434750" y="59620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PS</a:t>
            </a:r>
            <a:r>
              <a:rPr lang="zh-TW" altLang="en-US" dirty="0"/>
              <a:t>端</a:t>
            </a:r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908ABDBF-F4A9-76D9-2647-E10C052D22EC}"/>
              </a:ext>
            </a:extLst>
          </p:cNvPr>
          <p:cNvSpPr/>
          <p:nvPr/>
        </p:nvSpPr>
        <p:spPr>
          <a:xfrm rot="10800000">
            <a:off x="9796895" y="4056223"/>
            <a:ext cx="1303080" cy="478173"/>
          </a:xfrm>
          <a:prstGeom prst="left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79AE20-9335-2FF1-4FD8-6690CB12BBAD}"/>
              </a:ext>
            </a:extLst>
          </p:cNvPr>
          <p:cNvSpPr txBox="1"/>
          <p:nvPr/>
        </p:nvSpPr>
        <p:spPr>
          <a:xfrm>
            <a:off x="9773730" y="4096878"/>
            <a:ext cx="11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UART_PS</a:t>
            </a:r>
            <a:endParaRPr lang="zh-TW" altLang="en-US" dirty="0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BA6F0758-63CF-22A8-E745-37D23247F869}"/>
              </a:ext>
            </a:extLst>
          </p:cNvPr>
          <p:cNvSpPr/>
          <p:nvPr/>
        </p:nvSpPr>
        <p:spPr>
          <a:xfrm rot="16200000">
            <a:off x="2164153" y="1768006"/>
            <a:ext cx="188055" cy="6078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C2DA44-9B75-8933-B4CD-EB982730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14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E67654B-53E6-3A5D-C98A-003DE373ACEC}"/>
              </a:ext>
            </a:extLst>
          </p:cNvPr>
          <p:cNvSpPr txBox="1"/>
          <p:nvPr/>
        </p:nvSpPr>
        <p:spPr>
          <a:xfrm>
            <a:off x="4730315" y="298544"/>
            <a:ext cx="2731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系統方塊圖</a:t>
            </a:r>
            <a:endParaRPr lang="en-US" altLang="zh-TW" sz="4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40269E-D574-A9A8-518B-DEAC07B7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BC8090-27AD-EF02-556A-27ADD535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8" y="1288932"/>
            <a:ext cx="9224462" cy="497013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400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F258101-D821-15F6-2839-1E7965D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8009314" cy="2446232"/>
          </a:xfrm>
          <a:prstGeom prst="rect">
            <a:avLst/>
          </a:prstGeom>
          <a:ln w="12700">
            <a:solidFill>
              <a:schemeClr val="tx1">
                <a:alpha val="59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583C9C-EFBB-2386-9FDF-08E9F087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780D4B-DF79-E8BE-3965-222D09F6F32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371462-F1DB-B91C-E1C5-6B47EED5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DE55F8-A80E-94E6-54DE-AF5FD3A2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E45C3F9-0CA0-0380-F4B5-A49EB6B95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50203"/>
              </p:ext>
            </p:extLst>
          </p:nvPr>
        </p:nvGraphicFramePr>
        <p:xfrm>
          <a:off x="5760917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初始化地圖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1CE23CE-B199-1F80-A1AF-75434D6D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77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0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E8F8767-77F7-8410-75A5-C33F74F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096D9-1170-B573-13E9-D4116C63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16</a:t>
            </a:fld>
            <a:endParaRPr lang="zh-TW" altLang="en-US" noProof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A7FF1CE-F956-CBCB-C759-17B07D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668"/>
            <a:ext cx="1974067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9C318-0FC0-F015-0AEA-582A6776E4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A30D4B-BA0E-6683-AA19-03A6A07C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ACD1F4-6710-40F4-CBC1-004B0AF67F5B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1F1AAF-D618-868D-F2C0-37787C5115A4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2D1B33-7FA7-2335-B1FE-6E82218E35FC}"/>
              </a:ext>
            </a:extLst>
          </p:cNvPr>
          <p:cNvSpPr/>
          <p:nvPr/>
        </p:nvSpPr>
        <p:spPr>
          <a:xfrm>
            <a:off x="1092024" y="5083745"/>
            <a:ext cx="10135000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3A7922-7922-78EE-92BF-1F4DF1E08446}"/>
              </a:ext>
            </a:extLst>
          </p:cNvPr>
          <p:cNvSpPr txBox="1"/>
          <p:nvPr/>
        </p:nvSpPr>
        <p:spPr>
          <a:xfrm>
            <a:off x="1113299" y="5084436"/>
            <a:ext cx="10113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的陣列資料一樣。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E71642-E944-26A0-751F-C6029127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1F893D-E19E-810E-CDF3-AFEF47D6DFAE}"/>
              </a:ext>
            </a:extLst>
          </p:cNvPr>
          <p:cNvSpPr txBox="1"/>
          <p:nvPr/>
        </p:nvSpPr>
        <p:spPr>
          <a:xfrm>
            <a:off x="2231559" y="4219127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DE26590-8AC2-ABE3-0057-2F6CECF45A9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2753AC6-DD23-CAA3-123B-BEA8E376F4A6}"/>
              </a:ext>
            </a:extLst>
          </p:cNvPr>
          <p:cNvSpPr txBox="1"/>
          <p:nvPr/>
        </p:nvSpPr>
        <p:spPr>
          <a:xfrm>
            <a:off x="5605975" y="4219126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FA8401B-D0C0-9452-401E-4BA305605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BEBB0C-FAB3-7C6E-0395-631322ACD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69" y="1046382"/>
            <a:ext cx="2713223" cy="44168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DC3A71-3C5B-748E-9997-686BD471A9A7}"/>
              </a:ext>
            </a:extLst>
          </p:cNvPr>
          <p:cNvSpPr txBox="1"/>
          <p:nvPr/>
        </p:nvSpPr>
        <p:spPr>
          <a:xfrm>
            <a:off x="6058825" y="147919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37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C1D7114-27BD-A3D3-0F65-DF8750E4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69906"/>
            <a:ext cx="7033870" cy="3673158"/>
          </a:xfrm>
          <a:prstGeom prst="rect">
            <a:avLst/>
          </a:prstGeom>
          <a:ln w="15875">
            <a:solidFill>
              <a:schemeClr val="tx1">
                <a:alpha val="56000"/>
              </a:schemeClr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F23150-2597-C345-39F1-CBE7CD1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17</a:t>
            </a:fld>
            <a:endParaRPr lang="zh-TW" altLang="en-US" noProof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0D94644-02E1-B212-4035-061D9A12F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82218"/>
              </p:ext>
            </p:extLst>
          </p:nvPr>
        </p:nvGraphicFramePr>
        <p:xfrm>
          <a:off x="5890371" y="3433419"/>
          <a:ext cx="5209604" cy="265452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91983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17621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5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計算箱子剩餘數量</a:t>
                      </a:r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979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cnt_data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迴圈中剩餘箱子的數量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Remaining_Box_Total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剩餘箱子數量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971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計算當前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中剩餘箱子的數量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FF6D436-4FD5-6B7E-5C6B-175DE025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F344B8-97BA-ED03-ED12-1D81ABAA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8DEE1EF-B9E0-7B35-EE94-57F7C649550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2DDDB50-BF97-17F8-4992-F281C0BC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5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B47E3A3B-B7F7-52BC-0990-2A0BA76BF696}"/>
              </a:ext>
            </a:extLst>
          </p:cNvPr>
          <p:cNvSpPr/>
          <p:nvPr/>
        </p:nvSpPr>
        <p:spPr>
          <a:xfrm>
            <a:off x="1751364" y="6115759"/>
            <a:ext cx="8891427" cy="7135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CBAD-CF27-3E21-274F-5ADE4A8E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18</a:t>
            </a:fld>
            <a:endParaRPr lang="zh-TW" altLang="en-US" noProof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D67422-7AFC-919A-205A-5420AB2A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593"/>
            <a:ext cx="2360464" cy="7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D739F7-FE1C-0E1B-2745-8775408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ECD171-AE02-157B-5AE6-B8AA825BA36E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39CCFF3-0081-2098-ED93-E132CAE2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66472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6AB087-6AA5-BAA6-A529-6F4CA566DBDC}"/>
              </a:ext>
            </a:extLst>
          </p:cNvPr>
          <p:cNvSpPr/>
          <p:nvPr/>
        </p:nvSpPr>
        <p:spPr>
          <a:xfrm>
            <a:off x="7447914" y="202530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AE2F5-27BA-ADA7-55CC-64D79626B2DD}"/>
              </a:ext>
            </a:extLst>
          </p:cNvPr>
          <p:cNvSpPr txBox="1"/>
          <p:nvPr/>
        </p:nvSpPr>
        <p:spPr>
          <a:xfrm>
            <a:off x="2976940" y="3138016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7184EB4-74B7-21E4-2416-37626D884238}"/>
              </a:ext>
            </a:extLst>
          </p:cNvPr>
          <p:cNvCxnSpPr>
            <a:cxnSpLocks/>
          </p:cNvCxnSpPr>
          <p:nvPr/>
        </p:nvCxnSpPr>
        <p:spPr>
          <a:xfrm>
            <a:off x="5565682" y="2223101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EEEE86-E130-A339-E244-3D2D14C59828}"/>
              </a:ext>
            </a:extLst>
          </p:cNvPr>
          <p:cNvSpPr txBox="1"/>
          <p:nvPr/>
        </p:nvSpPr>
        <p:spPr>
          <a:xfrm>
            <a:off x="7946004" y="3377796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8E16C5-CAFD-401E-9280-E5AA35562993}"/>
              </a:ext>
            </a:extLst>
          </p:cNvPr>
          <p:cNvSpPr txBox="1"/>
          <p:nvPr/>
        </p:nvSpPr>
        <p:spPr>
          <a:xfrm>
            <a:off x="1711840" y="6126360"/>
            <a:ext cx="89790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根據初始地圖資料會搜尋到</a:t>
            </a:r>
            <a:r>
              <a:rPr lang="en-US" altLang="zh-TW" sz="1400" b="1" dirty="0"/>
              <a:t>6</a:t>
            </a:r>
            <a:r>
              <a:rPr lang="zh-TW" altLang="en-US" sz="1400" b="1" dirty="0"/>
              <a:t>個箱子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，透過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輸出，後續隨著箱子擺放於目的地上後</a:t>
            </a:r>
            <a:r>
              <a:rPr lang="en-US" altLang="zh-TW" sz="1400" b="1" dirty="0"/>
              <a:t> </a:t>
            </a:r>
            <a:r>
              <a:rPr lang="en-US" altLang="zh-TW" sz="1400" b="1" dirty="0" err="1"/>
              <a:t>Remaining_box_led</a:t>
            </a:r>
            <a:r>
              <a:rPr lang="zh-TW" altLang="en-US" sz="1400" b="1" dirty="0"/>
              <a:t>輸出的數值隨著減少。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A920114-1B25-CFC8-81D3-44506DDE1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821" b="10234"/>
          <a:stretch/>
        </p:blipFill>
        <p:spPr>
          <a:xfrm>
            <a:off x="2370704" y="1302754"/>
            <a:ext cx="2750595" cy="17626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1FB11F6-5BFF-0E1F-66DD-AC31C15D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25" y="1143429"/>
            <a:ext cx="4291666" cy="4712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CA8D0B5-B298-A436-91DD-E1FD68B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91" y="2118189"/>
            <a:ext cx="1836743" cy="272887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067B8644-6D11-693E-E6F7-5AF1BD0CC365}"/>
              </a:ext>
            </a:extLst>
          </p:cNvPr>
          <p:cNvSpPr/>
          <p:nvPr/>
        </p:nvSpPr>
        <p:spPr>
          <a:xfrm>
            <a:off x="7447914" y="4038358"/>
            <a:ext cx="1967459" cy="47128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B47791-A9CB-341C-C2F8-2C55BDE599AB}"/>
              </a:ext>
            </a:extLst>
          </p:cNvPr>
          <p:cNvSpPr txBox="1"/>
          <p:nvPr/>
        </p:nvSpPr>
        <p:spPr>
          <a:xfrm>
            <a:off x="2215348" y="5637785"/>
            <a:ext cx="306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(1</a:t>
            </a:r>
            <a:r>
              <a:rPr lang="zh-TW" altLang="en-US" sz="1400" b="1" dirty="0"/>
              <a:t>個箱子</a:t>
            </a:r>
            <a:r>
              <a:rPr lang="zh-TW" altLang="en-US" sz="1400" b="1" dirty="0">
                <a:solidFill>
                  <a:srgbClr val="FF0000"/>
                </a:solidFill>
              </a:rPr>
              <a:t>擺放於目的地上的</a:t>
            </a:r>
            <a:r>
              <a:rPr lang="zh-TW" altLang="en-US" sz="1400" b="1" dirty="0"/>
              <a:t>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FEE5B67-D394-5DCE-89CC-02C245C695C6}"/>
              </a:ext>
            </a:extLst>
          </p:cNvPr>
          <p:cNvCxnSpPr>
            <a:cxnSpLocks/>
          </p:cNvCxnSpPr>
          <p:nvPr/>
        </p:nvCxnSpPr>
        <p:spPr>
          <a:xfrm>
            <a:off x="5565682" y="4734009"/>
            <a:ext cx="15400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6E78C8E-400B-B70D-83FA-CEAACA224177}"/>
              </a:ext>
            </a:extLst>
          </p:cNvPr>
          <p:cNvSpPr txBox="1"/>
          <p:nvPr/>
        </p:nvSpPr>
        <p:spPr>
          <a:xfrm>
            <a:off x="7946004" y="5430870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5196FA1D-931F-3FFE-ECAD-3C02D74D5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371" r="13821" b="9625"/>
          <a:stretch/>
        </p:blipFill>
        <p:spPr>
          <a:xfrm>
            <a:off x="2370704" y="3762872"/>
            <a:ext cx="2750595" cy="179609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01C57641-EC2D-CFAC-71B1-6E1836BB44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895" y="4151825"/>
            <a:ext cx="1868534" cy="2317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EB7022-FE8C-41C5-6198-23214F09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259" y="2598415"/>
            <a:ext cx="1775805" cy="73737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EEC95C-4565-C6A8-FF46-A28E88E9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91" y="4612395"/>
            <a:ext cx="1837681" cy="74631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12E856-905C-F137-CDAD-524A3B84059F}"/>
              </a:ext>
            </a:extLst>
          </p:cNvPr>
          <p:cNvSpPr txBox="1"/>
          <p:nvPr/>
        </p:nvSpPr>
        <p:spPr>
          <a:xfrm>
            <a:off x="8010703" y="160253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2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A10C8DE-41AB-3F7D-0D73-EEAE8DC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0F98E2-0D5C-C3EE-B851-F251B860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82" y="1018777"/>
            <a:ext cx="7041490" cy="57993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5F16942D-DD79-3FC4-8D52-6DD74A4D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19</a:t>
            </a:fld>
            <a:endParaRPr lang="zh-TW" altLang="en-US" noProof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3B987E-6185-E9FA-2B5D-A1FE6044E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86073"/>
              </p:ext>
            </p:extLst>
          </p:nvPr>
        </p:nvGraphicFramePr>
        <p:xfrm>
          <a:off x="6058732" y="3072710"/>
          <a:ext cx="5040686" cy="328364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565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3984110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在地圖中搜尋人物座標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Find_Person_Coordinates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47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Y_Coordinate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640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*Y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26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中搜尋人物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數值等於</a:t>
                      </a:r>
                      <a:r>
                        <a:rPr lang="en-US" altLang="zh-TW" sz="1200" dirty="0"/>
                        <a:t>5</a:t>
                      </a:r>
                      <a:r>
                        <a:rPr lang="zh-TW" altLang="en-US" sz="1200" dirty="0"/>
                        <a:t>或</a:t>
                      </a:r>
                      <a:r>
                        <a:rPr lang="en-US" altLang="zh-TW" sz="1200" dirty="0"/>
                        <a:t>8)</a:t>
                      </a:r>
                      <a:r>
                        <a:rPr lang="zh-TW" altLang="en-US" sz="1200" dirty="0"/>
                        <a:t>的座標位置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5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: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 人物重疊於空白處上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數值 </a:t>
                      </a:r>
                      <a:r>
                        <a:rPr lang="en-US" altLang="zh-TW" sz="1200" dirty="0">
                          <a:solidFill>
                            <a:srgbClr val="008000"/>
                          </a:solidFill>
                        </a:rPr>
                        <a:t>8 : </a:t>
                      </a:r>
                      <a:r>
                        <a:rPr lang="zh-TW" altLang="en-US" sz="1200" dirty="0">
                          <a:solidFill>
                            <a:srgbClr val="008000"/>
                          </a:solidFill>
                        </a:rPr>
                        <a:t>人物重疊於箱子擺放目的地上</a:t>
                      </a:r>
                      <a:endParaRPr lang="en-US" altLang="zh-TW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3BA660BE-BEDB-C69D-2A8B-24BC9662195C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E8DB-F4A4-EAA1-E325-7DE6B66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0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35C50D-AE31-F5CC-D493-8DEC42AC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</a:t>
            </a:fld>
            <a:endParaRPr lang="zh-TW" altLang="en-US" noProof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7FAEDE5-923D-B275-7845-07578155CACA}"/>
              </a:ext>
            </a:extLst>
          </p:cNvPr>
          <p:cNvSpPr txBox="1">
            <a:spLocks/>
          </p:cNvSpPr>
          <p:nvPr/>
        </p:nvSpPr>
        <p:spPr>
          <a:xfrm>
            <a:off x="1092022" y="1080272"/>
            <a:ext cx="10515600" cy="50944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硬體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ZYNQ-7000 </a:t>
            </a:r>
            <a:r>
              <a:rPr lang="en-US" altLang="zh-TW" dirty="0" err="1"/>
              <a:t>xc7z020clg484</a:t>
            </a:r>
            <a:r>
              <a:rPr lang="en-US" altLang="zh-TW" dirty="0"/>
              <a:t>-1</a:t>
            </a:r>
          </a:p>
          <a:p>
            <a:r>
              <a:rPr lang="zh-TW" altLang="en-US" dirty="0"/>
              <a:t>程式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C</a:t>
            </a:r>
            <a:r>
              <a:rPr lang="zh-TW" altLang="en-US" dirty="0"/>
              <a:t>   </a:t>
            </a:r>
            <a:r>
              <a:rPr lang="en-US" altLang="zh-TW" dirty="0"/>
              <a:t>(SDK</a:t>
            </a:r>
            <a:r>
              <a:rPr lang="zh-TW" altLang="en-US" dirty="0"/>
              <a:t>執行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(Windows</a:t>
            </a:r>
            <a:r>
              <a:rPr lang="zh-TW" altLang="en-US" dirty="0"/>
              <a:t>平台執行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軟體 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2018.3</a:t>
            </a:r>
          </a:p>
          <a:p>
            <a:pPr lvl="1"/>
            <a:r>
              <a:rPr lang="en-US" altLang="zh-TW" dirty="0" err="1"/>
              <a:t>Vivado</a:t>
            </a:r>
            <a:r>
              <a:rPr lang="en-US" altLang="zh-TW" dirty="0"/>
              <a:t> SDK 2018.3</a:t>
            </a:r>
          </a:p>
          <a:p>
            <a:pPr lvl="1"/>
            <a:r>
              <a:rPr lang="en-US" altLang="zh-TW" dirty="0"/>
              <a:t>Visual studio 2022</a:t>
            </a:r>
          </a:p>
          <a:p>
            <a:r>
              <a:rPr lang="zh-TW" altLang="en-US" dirty="0"/>
              <a:t>介面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400" dirty="0"/>
              <a:t>UART (PS-PC)</a:t>
            </a:r>
          </a:p>
          <a:p>
            <a:pPr lvl="1"/>
            <a:r>
              <a:rPr lang="en-US" altLang="zh-TW" sz="2400" dirty="0" err="1"/>
              <a:t>AXI</a:t>
            </a:r>
            <a:r>
              <a:rPr lang="en-US" altLang="zh-TW" sz="2400" dirty="0"/>
              <a:t> (PL-PS)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E7BD24-0F60-702F-1CB9-B249753D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2" y="683256"/>
            <a:ext cx="10007951" cy="2487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F1E82C-D264-1E69-ED15-5038C20F7326}"/>
              </a:ext>
            </a:extLst>
          </p:cNvPr>
          <p:cNvSpPr txBox="1"/>
          <p:nvPr/>
        </p:nvSpPr>
        <p:spPr>
          <a:xfrm>
            <a:off x="5488986" y="99730"/>
            <a:ext cx="1214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限制</a:t>
            </a:r>
            <a:endParaRPr lang="en-US" altLang="zh-TW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AED295-8DF6-A4B6-DDC2-497B2414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33" y="1391142"/>
            <a:ext cx="4593334" cy="46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47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1" name="矩形 17420">
            <a:extLst>
              <a:ext uri="{FF2B5EF4-FFF2-40B4-BE49-F238E27FC236}">
                <a16:creationId xmlns:a16="http://schemas.microsoft.com/office/drawing/2014/main" id="{C76ED49E-1BC3-9826-578C-6CE78C79637B}"/>
              </a:ext>
            </a:extLst>
          </p:cNvPr>
          <p:cNvSpPr/>
          <p:nvPr/>
        </p:nvSpPr>
        <p:spPr>
          <a:xfrm>
            <a:off x="1240495" y="5739630"/>
            <a:ext cx="977937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13" name="矩形 17412">
            <a:extLst>
              <a:ext uri="{FF2B5EF4-FFF2-40B4-BE49-F238E27FC236}">
                <a16:creationId xmlns:a16="http://schemas.microsoft.com/office/drawing/2014/main" id="{BC44FE23-86B8-3599-D98A-8682A2D88B89}"/>
              </a:ext>
            </a:extLst>
          </p:cNvPr>
          <p:cNvSpPr/>
          <p:nvPr/>
        </p:nvSpPr>
        <p:spPr>
          <a:xfrm>
            <a:off x="9057186" y="4765938"/>
            <a:ext cx="1887704" cy="467514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59413A-500E-EC71-8F51-3AC9DEE89AED}"/>
              </a:ext>
            </a:extLst>
          </p:cNvPr>
          <p:cNvSpPr/>
          <p:nvPr/>
        </p:nvSpPr>
        <p:spPr>
          <a:xfrm>
            <a:off x="5278531" y="4786337"/>
            <a:ext cx="1887704" cy="467513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6C3982-F04F-EF38-0849-EFD4A0564F71}"/>
              </a:ext>
            </a:extLst>
          </p:cNvPr>
          <p:cNvSpPr/>
          <p:nvPr/>
        </p:nvSpPr>
        <p:spPr>
          <a:xfrm>
            <a:off x="2243360" y="4743408"/>
            <a:ext cx="1471290" cy="58439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B5F0C7-D34E-60F5-4B59-FE3D3B3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20</a:t>
            </a:fld>
            <a:endParaRPr lang="zh-TW" altLang="en-US" noProof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4B3725-9AB3-2AE7-B090-384E1FC0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559C31-3A24-D475-8C28-58170CF40DF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CB3951A-2687-3AD0-546A-E1D34469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5" y="0"/>
            <a:ext cx="3288630" cy="8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FDF773-E21B-0EF2-1AEB-C94D5767466B}"/>
              </a:ext>
            </a:extLst>
          </p:cNvPr>
          <p:cNvSpPr txBox="1"/>
          <p:nvPr/>
        </p:nvSpPr>
        <p:spPr>
          <a:xfrm>
            <a:off x="1732514" y="3447598"/>
            <a:ext cx="1528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單個人物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1A1E847-2C51-0FA7-8D1D-EA642C2FC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97" y="4806984"/>
            <a:ext cx="1333616" cy="457240"/>
          </a:xfrm>
          <a:prstGeom prst="rect">
            <a:avLst/>
          </a:prstGeom>
        </p:spPr>
      </p:pic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8D6E588-F111-D096-9120-34E4F48D2EE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496848" y="3755375"/>
            <a:ext cx="0" cy="940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3EEB02-DA6A-B1C2-4DB1-2D0BE725F053}"/>
              </a:ext>
            </a:extLst>
          </p:cNvPr>
          <p:cNvSpPr txBox="1"/>
          <p:nvPr/>
        </p:nvSpPr>
        <p:spPr>
          <a:xfrm>
            <a:off x="5433618" y="3446487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多個人物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6F022E7C-E09E-09A7-793F-A81F5C6E4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7" r="12021" b="6977"/>
          <a:stretch/>
        </p:blipFill>
        <p:spPr>
          <a:xfrm>
            <a:off x="4904867" y="1529639"/>
            <a:ext cx="2635025" cy="1719985"/>
          </a:xfrm>
          <a:prstGeom prst="rect">
            <a:avLst/>
          </a:prstGeom>
        </p:spPr>
      </p:pic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8131861-D5F6-BACB-6202-DD692689E226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222383" y="3754264"/>
            <a:ext cx="0" cy="941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圖片 51">
            <a:extLst>
              <a:ext uri="{FF2B5EF4-FFF2-40B4-BE49-F238E27FC236}">
                <a16:creationId xmlns:a16="http://schemas.microsoft.com/office/drawing/2014/main" id="{DA0BE17C-BD57-79A2-708B-DA15B1C9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869" y="4856249"/>
            <a:ext cx="1707028" cy="32768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59A86032-7562-E78D-C3AE-F35210E14A95}"/>
              </a:ext>
            </a:extLst>
          </p:cNvPr>
          <p:cNvSpPr txBox="1"/>
          <p:nvPr/>
        </p:nvSpPr>
        <p:spPr>
          <a:xfrm>
            <a:off x="2014689" y="5355038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A64F460-A4A6-18BB-9AEE-81A4E1AF0D60}"/>
              </a:ext>
            </a:extLst>
          </p:cNvPr>
          <p:cNvSpPr txBox="1"/>
          <p:nvPr/>
        </p:nvSpPr>
        <p:spPr>
          <a:xfrm>
            <a:off x="5740223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307A8F9D-3250-8DC1-3C0E-46B3043CAF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61" r="11342" b="7160"/>
          <a:stretch/>
        </p:blipFill>
        <p:spPr>
          <a:xfrm>
            <a:off x="1179335" y="1529639"/>
            <a:ext cx="2635024" cy="1720676"/>
          </a:xfrm>
          <a:prstGeom prst="rect">
            <a:avLst/>
          </a:prstGeom>
        </p:spPr>
      </p:pic>
      <p:pic>
        <p:nvPicPr>
          <p:cNvPr id="17412" name="圖片 17411">
            <a:extLst>
              <a:ext uri="{FF2B5EF4-FFF2-40B4-BE49-F238E27FC236}">
                <a16:creationId xmlns:a16="http://schemas.microsoft.com/office/drawing/2014/main" id="{96CB8FDE-FBF0-CA14-1E1C-A30834BA8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196" y="4839047"/>
            <a:ext cx="1653683" cy="302792"/>
          </a:xfrm>
          <a:prstGeom prst="rect">
            <a:avLst/>
          </a:prstGeom>
        </p:spPr>
      </p:pic>
      <p:pic>
        <p:nvPicPr>
          <p:cNvPr id="17416" name="圖片 17415">
            <a:extLst>
              <a:ext uri="{FF2B5EF4-FFF2-40B4-BE49-F238E27FC236}">
                <a16:creationId xmlns:a16="http://schemas.microsoft.com/office/drawing/2014/main" id="{CE44A21A-94A0-BEA0-0F2F-962BAE885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52" r="11626" b="6417"/>
          <a:stretch/>
        </p:blipFill>
        <p:spPr>
          <a:xfrm>
            <a:off x="8664687" y="1529639"/>
            <a:ext cx="2635025" cy="1726465"/>
          </a:xfrm>
          <a:prstGeom prst="rect">
            <a:avLst/>
          </a:prstGeom>
        </p:spPr>
      </p:pic>
      <p:sp>
        <p:nvSpPr>
          <p:cNvPr id="17417" name="文字方塊 17416">
            <a:extLst>
              <a:ext uri="{FF2B5EF4-FFF2-40B4-BE49-F238E27FC236}">
                <a16:creationId xmlns:a16="http://schemas.microsoft.com/office/drawing/2014/main" id="{9B3D4C30-A958-A1D2-54C6-DFEAC96BEAEC}"/>
              </a:ext>
            </a:extLst>
          </p:cNvPr>
          <p:cNvSpPr txBox="1"/>
          <p:nvPr/>
        </p:nvSpPr>
        <p:spPr>
          <a:xfrm>
            <a:off x="9212273" y="3443629"/>
            <a:ext cx="15775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沒有人物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7418" name="直線單箭頭接點 17417">
            <a:extLst>
              <a:ext uri="{FF2B5EF4-FFF2-40B4-BE49-F238E27FC236}">
                <a16:creationId xmlns:a16="http://schemas.microsoft.com/office/drawing/2014/main" id="{B7BE963F-1F82-8D69-B4A3-A7AD8455C2B8}"/>
              </a:ext>
            </a:extLst>
          </p:cNvPr>
          <p:cNvCxnSpPr>
            <a:cxnSpLocks/>
            <a:stCxn id="17417" idx="2"/>
          </p:cNvCxnSpPr>
          <p:nvPr/>
        </p:nvCxnSpPr>
        <p:spPr>
          <a:xfrm>
            <a:off x="10001038" y="3751406"/>
            <a:ext cx="0" cy="944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文字方塊 17418">
            <a:extLst>
              <a:ext uri="{FF2B5EF4-FFF2-40B4-BE49-F238E27FC236}">
                <a16:creationId xmlns:a16="http://schemas.microsoft.com/office/drawing/2014/main" id="{762E1665-3FFF-F3F9-2C3A-3B637A417183}"/>
              </a:ext>
            </a:extLst>
          </p:cNvPr>
          <p:cNvSpPr txBox="1"/>
          <p:nvPr/>
        </p:nvSpPr>
        <p:spPr>
          <a:xfrm>
            <a:off x="9500042" y="5355039"/>
            <a:ext cx="964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測試結果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420" name="文字方塊 17419">
            <a:extLst>
              <a:ext uri="{FF2B5EF4-FFF2-40B4-BE49-F238E27FC236}">
                <a16:creationId xmlns:a16="http://schemas.microsoft.com/office/drawing/2014/main" id="{86F5F3EA-F5E9-DFC8-8684-AEE15705F822}"/>
              </a:ext>
            </a:extLst>
          </p:cNvPr>
          <p:cNvSpPr txBox="1"/>
          <p:nvPr/>
        </p:nvSpPr>
        <p:spPr>
          <a:xfrm>
            <a:off x="1261771" y="5740321"/>
            <a:ext cx="9779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地圖中的人物數量只會有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個，並輸出人物的</a:t>
            </a:r>
            <a:r>
              <a:rPr lang="en-US" altLang="zh-TW" sz="1400" b="1" dirty="0"/>
              <a:t>X-Y</a:t>
            </a:r>
            <a:r>
              <a:rPr lang="zh-TW" altLang="en-US" sz="1400" b="1" dirty="0"/>
              <a:t>座標，反之顯示</a:t>
            </a:r>
            <a:r>
              <a:rPr lang="en-US" altLang="zh-TW" sz="1400" b="1" dirty="0"/>
              <a:t>[Person Quantity Error]</a:t>
            </a:r>
            <a:r>
              <a:rPr lang="zh-TW" altLang="en-US" sz="1400" b="1" dirty="0"/>
              <a:t>文字以及人物數量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以外的數量。</a:t>
            </a:r>
          </a:p>
        </p:txBody>
      </p:sp>
      <p:pic>
        <p:nvPicPr>
          <p:cNvPr id="17427" name="圖片 17426">
            <a:extLst>
              <a:ext uri="{FF2B5EF4-FFF2-40B4-BE49-F238E27FC236}">
                <a16:creationId xmlns:a16="http://schemas.microsoft.com/office/drawing/2014/main" id="{20B39A3F-C02C-DA87-4CA1-DCF814119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135" y="4770851"/>
            <a:ext cx="580887" cy="546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437" name="圖片 17436">
            <a:extLst>
              <a:ext uri="{FF2B5EF4-FFF2-40B4-BE49-F238E27FC236}">
                <a16:creationId xmlns:a16="http://schemas.microsoft.com/office/drawing/2014/main" id="{4EB74B70-02F3-54C1-6844-1473E936F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0975" y="866853"/>
            <a:ext cx="4282811" cy="3505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9AFA3E-03AB-45C0-FA61-D02184ED0CDC}"/>
              </a:ext>
            </a:extLst>
          </p:cNvPr>
          <p:cNvSpPr txBox="1"/>
          <p:nvPr/>
        </p:nvSpPr>
        <p:spPr>
          <a:xfrm>
            <a:off x="5609744" y="120725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52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EFA94FC-3DA2-D13F-C5AA-DA532EF2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00391"/>
            <a:ext cx="7216765" cy="48772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5881"/>
              </p:ext>
            </p:extLst>
          </p:nvPr>
        </p:nvGraphicFramePr>
        <p:xfrm>
          <a:off x="6295655" y="3144510"/>
          <a:ext cx="5154955" cy="2729088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Judge_Game_State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u16</a:t>
                      </a:r>
                      <a:r>
                        <a:rPr lang="en-US" altLang="zh-TW" sz="1200" dirty="0"/>
                        <a:t>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State_Result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儲存遊戲狀態判斷的結果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Sokoban_Game_State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//0: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1: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通關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3E0CB3-66C5-FA99-9395-103C93EA206A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3BDFA-8F01-386B-80DC-537FF96F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4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0F323A-BB1D-69E6-D6FC-3C21F5533326}"/>
              </a:ext>
            </a:extLst>
          </p:cNvPr>
          <p:cNvSpPr/>
          <p:nvPr/>
        </p:nvSpPr>
        <p:spPr>
          <a:xfrm>
            <a:off x="1785388" y="4919972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4AC908-6AA6-EDE5-750E-076D45AB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4D05F-28AE-16A4-B6E9-ADF84E3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EF9217-0CE3-2E35-8100-31156FB44008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D8AC1F8-2724-9D73-6E1C-609D8299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5867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BEA25-442B-3134-EC4B-37675517E47F}"/>
              </a:ext>
            </a:extLst>
          </p:cNvPr>
          <p:cNvSpPr txBox="1"/>
          <p:nvPr/>
        </p:nvSpPr>
        <p:spPr>
          <a:xfrm>
            <a:off x="2376783" y="364872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55AA060-32CD-CB1A-C43F-1DE1F9E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218" y="5012619"/>
            <a:ext cx="2379263" cy="221548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63A458C-804E-854D-2CC1-D02C6F5F6C1B}"/>
              </a:ext>
            </a:extLst>
          </p:cNvPr>
          <p:cNvCxnSpPr>
            <a:cxnSpLocks/>
          </p:cNvCxnSpPr>
          <p:nvPr/>
        </p:nvCxnSpPr>
        <p:spPr>
          <a:xfrm>
            <a:off x="3050049" y="3983181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83260A-2B20-FEE5-E499-E55BB68107EB}"/>
              </a:ext>
            </a:extLst>
          </p:cNvPr>
          <p:cNvSpPr/>
          <p:nvPr/>
        </p:nvSpPr>
        <p:spPr>
          <a:xfrm>
            <a:off x="1438309" y="5527456"/>
            <a:ext cx="7703695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7F867D-114C-B992-68BC-06C34BFFB02D}"/>
              </a:ext>
            </a:extLst>
          </p:cNvPr>
          <p:cNvSpPr txBox="1"/>
          <p:nvPr/>
        </p:nvSpPr>
        <p:spPr>
          <a:xfrm>
            <a:off x="1438309" y="5576099"/>
            <a:ext cx="7531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Sokoban_Game_State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TW" altLang="en-US" sz="1400" b="1" dirty="0"/>
              <a:t>遊戲狀態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1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C4B1082-45BB-110D-3197-C6EAC766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09" y="984375"/>
            <a:ext cx="5104132" cy="2487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19496D5-429B-3874-FF6E-54BD23F8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41" r="16989" b="8559"/>
          <a:stretch/>
        </p:blipFill>
        <p:spPr>
          <a:xfrm>
            <a:off x="1709322" y="1623833"/>
            <a:ext cx="2648499" cy="18374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4A0F52-9BA8-0706-8A40-0360BD4B1F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69" r="18396" b="8655"/>
          <a:stretch/>
        </p:blipFill>
        <p:spPr>
          <a:xfrm>
            <a:off x="5765000" y="1623833"/>
            <a:ext cx="2603603" cy="180455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1AB95E-2793-8562-DB56-0939002C7B4D}"/>
              </a:ext>
            </a:extLst>
          </p:cNvPr>
          <p:cNvSpPr txBox="1"/>
          <p:nvPr/>
        </p:nvSpPr>
        <p:spPr>
          <a:xfrm>
            <a:off x="5810336" y="3647522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F7DF8C-6AED-D856-6700-0F8A2AAE2132}"/>
              </a:ext>
            </a:extLst>
          </p:cNvPr>
          <p:cNvCxnSpPr>
            <a:cxnSpLocks/>
          </p:cNvCxnSpPr>
          <p:nvPr/>
        </p:nvCxnSpPr>
        <p:spPr>
          <a:xfrm>
            <a:off x="7112137" y="3983181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1AA7074-89DE-4F0F-F0D3-E36630D63596}"/>
              </a:ext>
            </a:extLst>
          </p:cNvPr>
          <p:cNvSpPr/>
          <p:nvPr/>
        </p:nvSpPr>
        <p:spPr>
          <a:xfrm>
            <a:off x="5855675" y="4906541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8B0CC45-0204-EF91-80EB-9170FB8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505" y="5005905"/>
            <a:ext cx="2379263" cy="2349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F60CD11-A2F7-54DA-F375-C5FDD24D7CE6}"/>
              </a:ext>
            </a:extLst>
          </p:cNvPr>
          <p:cNvSpPr/>
          <p:nvPr/>
        </p:nvSpPr>
        <p:spPr>
          <a:xfrm>
            <a:off x="9146896" y="2445969"/>
            <a:ext cx="2048300" cy="188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7D9C5DB-ED86-5ED4-7273-C471FAF1E4CD}"/>
              </a:ext>
            </a:extLst>
          </p:cNvPr>
          <p:cNvSpPr txBox="1"/>
          <p:nvPr/>
        </p:nvSpPr>
        <p:spPr>
          <a:xfrm>
            <a:off x="9141952" y="2379904"/>
            <a:ext cx="2347953" cy="20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2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2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2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2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7D9208-8F0B-0C54-B4A8-B82467FFA4F7}"/>
              </a:ext>
            </a:extLst>
          </p:cNvPr>
          <p:cNvSpPr txBox="1"/>
          <p:nvPr/>
        </p:nvSpPr>
        <p:spPr>
          <a:xfrm>
            <a:off x="3504120" y="1219574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74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2870E-21E6-853B-B8B8-E44787A3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23</a:t>
            </a:fld>
            <a:endParaRPr lang="zh-TW" altLang="en-US" noProof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0943A4-B2A0-1159-F3B5-49C31B47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8552"/>
              </p:ext>
            </p:extLst>
          </p:nvPr>
        </p:nvGraphicFramePr>
        <p:xfrm>
          <a:off x="6095999" y="2089754"/>
          <a:ext cx="5154955" cy="286136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8052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074428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58647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判斷遊戲狀態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isWinner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zh-TW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378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zh-TW" altLang="en-US" sz="1200" dirty="0"/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Ture                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完成通關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False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尚未通關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39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於當前地圖中尋找是否有箱子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數值為</a:t>
                      </a:r>
                      <a:r>
                        <a:rPr lang="en-US" altLang="zh-TW" sz="1200" dirty="0"/>
                        <a:t>4)</a:t>
                      </a:r>
                      <a:r>
                        <a:rPr lang="zh-TW" altLang="en-US" sz="1200" dirty="0"/>
                        <a:t>，藉此判斷遊戲狀態</a:t>
                      </a:r>
                      <a:r>
                        <a:rPr lang="en-US" altLang="zh-TW" sz="1200" dirty="0"/>
                        <a:t>(</a:t>
                      </a:r>
                      <a:r>
                        <a:rPr lang="zh-TW" altLang="en-US" sz="1200" dirty="0"/>
                        <a:t>是否通關</a:t>
                      </a:r>
                      <a:r>
                        <a:rPr lang="en-US" altLang="zh-TW" sz="1200" dirty="0"/>
                        <a:t>)</a:t>
                      </a:r>
                      <a:r>
                        <a:rPr lang="zh-TW" altLang="en-US" sz="1200" dirty="0"/>
                        <a:t>，提供</a:t>
                      </a:r>
                      <a:r>
                        <a:rPr lang="en-US" altLang="zh-TW" sz="1200" dirty="0"/>
                        <a:t>main</a:t>
                      </a:r>
                      <a:r>
                        <a:rPr lang="zh-TW" altLang="en-US" sz="1200" dirty="0"/>
                        <a:t>裡面</a:t>
                      </a:r>
                      <a:r>
                        <a:rPr lang="en-US" altLang="zh-TW" sz="1200" dirty="0"/>
                        <a:t>while</a:t>
                      </a:r>
                      <a:r>
                        <a:rPr lang="zh-TW" altLang="en-US" sz="1200" dirty="0"/>
                        <a:t>迴圈是否繼續執行遊戲機置的函示。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1BCDDAE6-ABEC-73E8-E2DC-11575306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7C2EE2-60DF-7620-0EEC-724D3F13B21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3E4474-9C3D-9FDA-0C58-C373A8D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84E8DD6-E0DA-B622-D4AD-F654B9844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02" y="1923909"/>
            <a:ext cx="4671465" cy="319305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89BFF86-4257-B656-4B44-5616C7870F71}"/>
              </a:ext>
            </a:extLst>
          </p:cNvPr>
          <p:cNvSpPr/>
          <p:nvPr/>
        </p:nvSpPr>
        <p:spPr>
          <a:xfrm>
            <a:off x="4805652" y="4695155"/>
            <a:ext cx="2580841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B3C8EDD-3C54-6070-41FB-957007C506BF}"/>
              </a:ext>
            </a:extLst>
          </p:cNvPr>
          <p:cNvSpPr/>
          <p:nvPr/>
        </p:nvSpPr>
        <p:spPr>
          <a:xfrm>
            <a:off x="8444474" y="4697045"/>
            <a:ext cx="2512928" cy="406842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E63FFE-7337-5671-FFE6-ECC0C3B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FBA95-B472-BEB2-5235-6A5E7BAE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51BFA0-A64B-09F1-B3EB-D5A3DB78C8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170A41F-2699-19A3-B2F1-6B8380CC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70473"/>
            <a:ext cx="3483381" cy="9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907D5A-D551-09E6-C25B-A8C7F83BB28A}"/>
              </a:ext>
            </a:extLst>
          </p:cNvPr>
          <p:cNvSpPr txBox="1"/>
          <p:nvPr/>
        </p:nvSpPr>
        <p:spPr>
          <a:xfrm>
            <a:off x="5439281" y="3438496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FD092C3-DC12-DDFD-1093-594A2F638B9A}"/>
              </a:ext>
            </a:extLst>
          </p:cNvPr>
          <p:cNvCxnSpPr>
            <a:cxnSpLocks/>
          </p:cNvCxnSpPr>
          <p:nvPr/>
        </p:nvCxnSpPr>
        <p:spPr>
          <a:xfrm>
            <a:off x="6112550" y="3774155"/>
            <a:ext cx="0" cy="837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70EDF4A-4A1A-97D1-A7AC-13BC58E59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90" r="12195" b="8199"/>
          <a:stretch/>
        </p:blipFill>
        <p:spPr>
          <a:xfrm>
            <a:off x="4695280" y="1398213"/>
            <a:ext cx="2801439" cy="184884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1010F2-D2FC-2263-D2E8-A40F21031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3" r="12301" b="8419"/>
          <a:stretch/>
        </p:blipFill>
        <p:spPr>
          <a:xfrm>
            <a:off x="8301895" y="1398213"/>
            <a:ext cx="2798080" cy="184884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617BAC-27DA-5961-5BFC-32F5BA4F19CA}"/>
              </a:ext>
            </a:extLst>
          </p:cNvPr>
          <p:cNvSpPr txBox="1"/>
          <p:nvPr/>
        </p:nvSpPr>
        <p:spPr>
          <a:xfrm>
            <a:off x="8399134" y="3451967"/>
            <a:ext cx="2603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FF0000"/>
                </a:solidFill>
              </a:rPr>
              <a:t>箱子都被擺放完成的地圖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6E06601-465E-01CA-3BA1-FFB88A54D0F1}"/>
              </a:ext>
            </a:extLst>
          </p:cNvPr>
          <p:cNvCxnSpPr>
            <a:cxnSpLocks/>
          </p:cNvCxnSpPr>
          <p:nvPr/>
        </p:nvCxnSpPr>
        <p:spPr>
          <a:xfrm>
            <a:off x="9700935" y="3808387"/>
            <a:ext cx="1" cy="788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E00066CD-6073-9DAB-2376-4C8AE65E3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117" y="4746577"/>
            <a:ext cx="2405638" cy="307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BD6E5B6-D386-9477-E14C-25971397C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894" y="4747047"/>
            <a:ext cx="2412355" cy="307777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E0A481E-65EF-1836-3620-9C8741CDB10C}"/>
              </a:ext>
            </a:extLst>
          </p:cNvPr>
          <p:cNvSpPr/>
          <p:nvPr/>
        </p:nvSpPr>
        <p:spPr>
          <a:xfrm>
            <a:off x="1620848" y="5384122"/>
            <a:ext cx="7641818" cy="1051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55FDB99-A3F5-FE6D-6266-09367DB52DCF}"/>
              </a:ext>
            </a:extLst>
          </p:cNvPr>
          <p:cNvSpPr txBox="1"/>
          <p:nvPr/>
        </p:nvSpPr>
        <p:spPr>
          <a:xfrm>
            <a:off x="1620848" y="5432765"/>
            <a:ext cx="76418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當輸入當前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的資料後，會去查詢地圖資料是否有箱子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:4)</a:t>
            </a:r>
            <a:r>
              <a:rPr lang="zh-TW" altLang="en-US" sz="1400" b="1" dirty="0"/>
              <a:t>，藉此判斷當前遊戲的狀態。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尚未通關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dirty="0" err="1"/>
              <a:t>isWinner</a:t>
            </a:r>
            <a:r>
              <a:rPr lang="en-US" altLang="zh-TW" sz="1400" b="1" dirty="0"/>
              <a:t>(map)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False</a:t>
            </a:r>
            <a:r>
              <a:rPr lang="zh-TW" altLang="en-US" sz="1400" b="1" dirty="0"/>
              <a:t>」</a:t>
            </a:r>
            <a:endParaRPr lang="en-US" altLang="zh-TW" sz="1400" b="1" dirty="0"/>
          </a:p>
          <a:p>
            <a:r>
              <a:rPr lang="zh-TW" altLang="en-US" sz="1400" b="1" dirty="0"/>
              <a:t>如果</a:t>
            </a:r>
            <a:r>
              <a:rPr lang="zh-TW" altLang="en-US" sz="1400" b="1" dirty="0">
                <a:solidFill>
                  <a:srgbClr val="FF0000"/>
                </a:solidFill>
              </a:rPr>
              <a:t>沒有</a:t>
            </a:r>
            <a:r>
              <a:rPr lang="zh-TW" altLang="en-US" sz="1400" b="1" dirty="0"/>
              <a:t>箱子代表「</a:t>
            </a:r>
            <a:r>
              <a:rPr lang="zh-TW" altLang="en-US" sz="1400" b="1" dirty="0">
                <a:solidFill>
                  <a:srgbClr val="FF0000"/>
                </a:solidFill>
              </a:rPr>
              <a:t>通關</a:t>
            </a:r>
            <a:r>
              <a:rPr lang="zh-TW" altLang="en-US" sz="1400" b="1" dirty="0"/>
              <a:t>」 </a:t>
            </a:r>
            <a:r>
              <a:rPr lang="en-US" altLang="zh-TW" sz="1400" b="1" dirty="0"/>
              <a:t>: </a:t>
            </a:r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isWinner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(map)</a:t>
            </a:r>
            <a:r>
              <a:rPr lang="zh-TW" altLang="en-US" sz="1400" b="1" dirty="0"/>
              <a:t>，輸出為「</a:t>
            </a:r>
            <a:r>
              <a:rPr lang="en-US" altLang="zh-TW" sz="1400" b="1" dirty="0"/>
              <a:t>True</a:t>
            </a:r>
            <a:r>
              <a:rPr lang="zh-TW" altLang="en-US" sz="1400" b="1" dirty="0"/>
              <a:t>」</a:t>
            </a:r>
            <a:endParaRPr lang="en-US" altLang="zh-TW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B8609B-CE07-7479-C06E-94941AD1B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3" y="3459066"/>
            <a:ext cx="3179749" cy="8370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B21770-4C80-949C-E9BC-03406C275561}"/>
              </a:ext>
            </a:extLst>
          </p:cNvPr>
          <p:cNvSpPr txBox="1"/>
          <p:nvPr/>
        </p:nvSpPr>
        <p:spPr>
          <a:xfrm>
            <a:off x="2054048" y="4285144"/>
            <a:ext cx="1350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單元測試判斷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FA5B0A9-EE26-F6C8-6B12-736D0F86E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4638" y="1703213"/>
            <a:ext cx="1889432" cy="317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B90E04-2230-7D1D-583E-0345E417B705}"/>
              </a:ext>
            </a:extLst>
          </p:cNvPr>
          <p:cNvSpPr txBox="1"/>
          <p:nvPr/>
        </p:nvSpPr>
        <p:spPr>
          <a:xfrm>
            <a:off x="2222393" y="2066905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02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58723075-5040-EDDA-2D3D-62E66881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21677"/>
            <a:ext cx="7696867" cy="35283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25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CEB76DD-5878-D049-D972-B041FA058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22015"/>
              </p:ext>
            </p:extLst>
          </p:nvPr>
        </p:nvGraphicFramePr>
        <p:xfrm>
          <a:off x="5805482" y="4133534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上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Move_Up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根據當前地圖以及人物座標去判斷人物向「上」移動時根據上方的物件去改變地圖資料，並產生出新的地圖資料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13E1B58-7F67-B623-41B7-EE1C759D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0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9245A6-1D44-095C-96CB-E63AFAB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26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EDB5A1-D185-015C-E8B6-26A9558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618A8-4E74-B680-116C-743016A9BD85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6CEF2-7325-89D4-145B-E6B77C1D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3029"/>
            <a:ext cx="2266330" cy="8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A922845-B917-6061-B07F-1C2B393C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53" r="14904" b="7949"/>
          <a:stretch/>
        </p:blipFill>
        <p:spPr>
          <a:xfrm>
            <a:off x="1894293" y="1218745"/>
            <a:ext cx="2276797" cy="15882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111E352-93D5-F847-6107-80361B531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4" r="14984" b="8358"/>
          <a:stretch/>
        </p:blipFill>
        <p:spPr>
          <a:xfrm>
            <a:off x="1894293" y="3629834"/>
            <a:ext cx="2276798" cy="1505052"/>
          </a:xfrm>
          <a:prstGeom prst="rect">
            <a:avLst/>
          </a:prstGeom>
        </p:spPr>
      </p:pic>
      <p:sp>
        <p:nvSpPr>
          <p:cNvPr id="14" name="等於 13">
            <a:extLst>
              <a:ext uri="{FF2B5EF4-FFF2-40B4-BE49-F238E27FC236}">
                <a16:creationId xmlns:a16="http://schemas.microsoft.com/office/drawing/2014/main" id="{77EFAF5F-529C-D2BC-8EA5-B2871542DFD7}"/>
              </a:ext>
            </a:extLst>
          </p:cNvPr>
          <p:cNvSpPr/>
          <p:nvPr/>
        </p:nvSpPr>
        <p:spPr>
          <a:xfrm>
            <a:off x="4480124" y="155568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042A1C-F626-183A-F837-3796431BD7F2}"/>
              </a:ext>
            </a:extLst>
          </p:cNvPr>
          <p:cNvSpPr txBox="1"/>
          <p:nvPr/>
        </p:nvSpPr>
        <p:spPr>
          <a:xfrm>
            <a:off x="2172383" y="2987092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F29E5-35B6-554A-A726-8800DB944708}"/>
              </a:ext>
            </a:extLst>
          </p:cNvPr>
          <p:cNvSpPr txBox="1"/>
          <p:nvPr/>
        </p:nvSpPr>
        <p:spPr>
          <a:xfrm>
            <a:off x="2007025" y="5305750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向上移動後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5369D3-25C5-5953-B841-EB52985979B4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B7B85-2C7A-2B1C-D0DF-63AD270874B7}"/>
              </a:ext>
            </a:extLst>
          </p:cNvPr>
          <p:cNvSpPr txBox="1"/>
          <p:nvPr/>
        </p:nvSpPr>
        <p:spPr>
          <a:xfrm>
            <a:off x="1835832" y="5768568"/>
            <a:ext cx="9539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(4,2)</a:t>
            </a:r>
            <a:r>
              <a:rPr lang="zh-TW" altLang="en-US" sz="1400" b="1" dirty="0"/>
              <a:t>的地方，「向上移動後」輸出地圖的人物座標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(4,1)</a:t>
            </a:r>
            <a:r>
              <a:rPr lang="zh-TW" altLang="en-US" sz="1400" b="1" dirty="0"/>
              <a:t>的位置。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C4B9B7D-A715-8611-B2D2-987D7F3F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3" y="3458999"/>
            <a:ext cx="2229951" cy="18467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1" name="等於 20">
            <a:extLst>
              <a:ext uri="{FF2B5EF4-FFF2-40B4-BE49-F238E27FC236}">
                <a16:creationId xmlns:a16="http://schemas.microsoft.com/office/drawing/2014/main" id="{792642C7-B9C6-F658-57CA-09BD7D528257}"/>
              </a:ext>
            </a:extLst>
          </p:cNvPr>
          <p:cNvSpPr/>
          <p:nvPr/>
        </p:nvSpPr>
        <p:spPr>
          <a:xfrm>
            <a:off x="4456037" y="3925160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E8D1312-6DF0-9950-62FA-A856605C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423" y="1086708"/>
            <a:ext cx="2229950" cy="185906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1B9F3C6-7CB6-8917-A3AE-5A586ACBABDE}"/>
              </a:ext>
            </a:extLst>
          </p:cNvPr>
          <p:cNvSpPr/>
          <p:nvPr/>
        </p:nvSpPr>
        <p:spPr>
          <a:xfrm>
            <a:off x="6974840" y="147927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F4EE-E7B7-C303-CA6D-3E8112920768}"/>
              </a:ext>
            </a:extLst>
          </p:cNvPr>
          <p:cNvSpPr/>
          <p:nvPr/>
        </p:nvSpPr>
        <p:spPr>
          <a:xfrm>
            <a:off x="6974840" y="3646349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迴轉箭號 37">
            <a:extLst>
              <a:ext uri="{FF2B5EF4-FFF2-40B4-BE49-F238E27FC236}">
                <a16:creationId xmlns:a16="http://schemas.microsoft.com/office/drawing/2014/main" id="{911645C0-579F-4865-7188-362960A218EC}"/>
              </a:ext>
            </a:extLst>
          </p:cNvPr>
          <p:cNvSpPr/>
          <p:nvPr/>
        </p:nvSpPr>
        <p:spPr>
          <a:xfrm rot="5400000">
            <a:off x="6998974" y="2770407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A597D66-8F04-24E7-DFAC-9C06B888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1443" y="3116384"/>
            <a:ext cx="2796782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B6BB808-AE7E-D89B-D1C0-FFCA8B9D4D68}"/>
              </a:ext>
            </a:extLst>
          </p:cNvPr>
          <p:cNvSpPr txBox="1"/>
          <p:nvPr/>
        </p:nvSpPr>
        <p:spPr>
          <a:xfrm>
            <a:off x="9993579" y="335646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176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78862A-0404-3B6F-893F-580920F2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137"/>
            <a:ext cx="7811177" cy="332260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27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3E68C5-4A1B-375D-84F3-B4B1CF4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3424"/>
              </p:ext>
            </p:extLst>
          </p:nvPr>
        </p:nvGraphicFramePr>
        <p:xfrm>
          <a:off x="5805482" y="386444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下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Move_Down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根據當前地圖以及人物座標去判斷人物向「下」移動時根據下方的物件去改變地圖資料，並產生出新的地圖資料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1EC1CB50-892D-F1C0-27AF-1369199E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1042DB-ADEA-8CA0-326C-F3BD11F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28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3BD91-A953-21D0-5A75-9F34858C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74CB28-6CA5-9384-8B81-987DB047D0D6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FA47B5-F11D-FC65-1156-D41E25E2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10"/>
            <a:ext cx="2276414" cy="8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等於 23">
            <a:extLst>
              <a:ext uri="{FF2B5EF4-FFF2-40B4-BE49-F238E27FC236}">
                <a16:creationId xmlns:a16="http://schemas.microsoft.com/office/drawing/2014/main" id="{F8955BDB-0402-6DD8-CBA9-24BC5F9CE3FF}"/>
              </a:ext>
            </a:extLst>
          </p:cNvPr>
          <p:cNvSpPr/>
          <p:nvPr/>
        </p:nvSpPr>
        <p:spPr>
          <a:xfrm>
            <a:off x="4404626" y="155326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B772E8-74B1-CD96-9D86-ABE1C4F57D76}"/>
              </a:ext>
            </a:extLst>
          </p:cNvPr>
          <p:cNvSpPr txBox="1"/>
          <p:nvPr/>
        </p:nvSpPr>
        <p:spPr>
          <a:xfrm>
            <a:off x="2113585" y="3012153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BD9E5E-81EF-8EA4-4F98-CD373FA80DF0}"/>
              </a:ext>
            </a:extLst>
          </p:cNvPr>
          <p:cNvSpPr txBox="1"/>
          <p:nvPr/>
        </p:nvSpPr>
        <p:spPr>
          <a:xfrm>
            <a:off x="1924523" y="5275681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向下移動後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50DB41-161B-FC65-74EB-7462A98B15FA}"/>
              </a:ext>
            </a:extLst>
          </p:cNvPr>
          <p:cNvSpPr/>
          <p:nvPr/>
        </p:nvSpPr>
        <p:spPr>
          <a:xfrm>
            <a:off x="1814556" y="5767877"/>
            <a:ext cx="9539243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4C0B37-5BE2-1813-533C-303753F1EC46}"/>
              </a:ext>
            </a:extLst>
          </p:cNvPr>
          <p:cNvSpPr txBox="1"/>
          <p:nvPr/>
        </p:nvSpPr>
        <p:spPr>
          <a:xfrm>
            <a:off x="1835833" y="5768568"/>
            <a:ext cx="951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的地方，「向下移動後」輸出地圖的人物座標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(3,3)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32" name="等於 31">
            <a:extLst>
              <a:ext uri="{FF2B5EF4-FFF2-40B4-BE49-F238E27FC236}">
                <a16:creationId xmlns:a16="http://schemas.microsoft.com/office/drawing/2014/main" id="{47925759-5ADB-1D8D-A58E-1C007020AF35}"/>
              </a:ext>
            </a:extLst>
          </p:cNvPr>
          <p:cNvSpPr/>
          <p:nvPr/>
        </p:nvSpPr>
        <p:spPr>
          <a:xfrm>
            <a:off x="4426132" y="386632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0ACE35E-ADFF-916E-BEC6-D5DAA275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90" y="1075457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77411C4-6910-6627-3E18-3AB8BE158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55" y="3385534"/>
            <a:ext cx="2250245" cy="187598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B09AD63-A725-E61D-6435-AA167CDC9D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15" r="13906" b="7672"/>
          <a:stretch/>
        </p:blipFill>
        <p:spPr>
          <a:xfrm>
            <a:off x="1835833" y="3565935"/>
            <a:ext cx="2301416" cy="151518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00DBF2-493C-4936-4B0E-1F51A2F246F0}"/>
              </a:ext>
            </a:extLst>
          </p:cNvPr>
          <p:cNvSpPr/>
          <p:nvPr/>
        </p:nvSpPr>
        <p:spPr>
          <a:xfrm>
            <a:off x="6749105" y="3968172"/>
            <a:ext cx="276127" cy="25364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E8EA8C-C332-85DD-6B26-3B5287F0BF7E}"/>
              </a:ext>
            </a:extLst>
          </p:cNvPr>
          <p:cNvSpPr/>
          <p:nvPr/>
        </p:nvSpPr>
        <p:spPr>
          <a:xfrm>
            <a:off x="6749105" y="1451985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AE448BA-CACD-4092-16DE-274DCEED6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20" r="12145" b="7137"/>
          <a:stretch/>
        </p:blipFill>
        <p:spPr>
          <a:xfrm>
            <a:off x="1823186" y="1252872"/>
            <a:ext cx="2301416" cy="151518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049A69-52F5-13AC-DF68-05A29D188BDF}"/>
              </a:ext>
            </a:extLst>
          </p:cNvPr>
          <p:cNvSpPr/>
          <p:nvPr/>
        </p:nvSpPr>
        <p:spPr>
          <a:xfrm>
            <a:off x="2549556" y="4067371"/>
            <a:ext cx="130628" cy="141831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1B6B1C29-4957-3223-892D-500E9934038F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B3AE48C3-7A92-89B4-6D12-5A3A6A01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3963" y="3003252"/>
            <a:ext cx="2956816" cy="1905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D7923A9-C51F-1A7A-3976-C9438C22E39F}"/>
              </a:ext>
            </a:extLst>
          </p:cNvPr>
          <p:cNvSpPr txBox="1"/>
          <p:nvPr/>
        </p:nvSpPr>
        <p:spPr>
          <a:xfrm>
            <a:off x="9996116" y="325833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15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391CAAF-08BA-182B-1670-F6929BF6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088230"/>
            <a:ext cx="7582557" cy="36731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29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29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7EADFE0-4BC4-C1D5-672D-BDB72026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2676"/>
              </p:ext>
            </p:extLst>
          </p:nvPr>
        </p:nvGraphicFramePr>
        <p:xfrm>
          <a:off x="5623034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左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Move_Left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根據當前地圖以及人物座標去判斷人物向「左」移動時根據左方的物件去改變地圖資料，並產生出新的地圖資料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CC45BDB6-F7DA-D762-1008-DE0CE124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B3337-273D-BDEE-8A54-C89D7BB5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</a:t>
            </a:fld>
            <a:endParaRPr lang="zh-TW" altLang="en-US" noProof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E867A0-573C-254B-441C-BAFFF9A5445E}"/>
              </a:ext>
            </a:extLst>
          </p:cNvPr>
          <p:cNvSpPr txBox="1"/>
          <p:nvPr/>
        </p:nvSpPr>
        <p:spPr>
          <a:xfrm>
            <a:off x="2515570" y="222919"/>
            <a:ext cx="75564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遊玩機制</a:t>
            </a:r>
            <a:r>
              <a:rPr lang="en-US" altLang="zh-TW" sz="4000" b="1" dirty="0"/>
              <a:t>-</a:t>
            </a:r>
            <a:r>
              <a:rPr lang="zh-TW" altLang="en-US" sz="4000" b="1" dirty="0"/>
              <a:t>硬體按鍵對應遊戲功能</a:t>
            </a:r>
            <a:endParaRPr lang="en-US" altLang="zh-TW" sz="4000" b="1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99C19A-1557-18C0-E51E-ACD70B08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899181"/>
            <a:ext cx="10007951" cy="24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78788-ABC9-EE98-274C-E18FC8D7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856" y="2585986"/>
            <a:ext cx="3440876" cy="368661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1477D9-8873-6401-40FC-0E555803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75" y="2809615"/>
            <a:ext cx="3153811" cy="32133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D2AB81-8075-4C20-31FB-8A72C9891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83" y="3580570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DDDF15-C76A-46DD-229E-47DCE70EA963}"/>
              </a:ext>
            </a:extLst>
          </p:cNvPr>
          <p:cNvSpPr/>
          <p:nvPr/>
        </p:nvSpPr>
        <p:spPr>
          <a:xfrm>
            <a:off x="6027991" y="36820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24C22-EBC6-12A1-ADB3-D7FA1EDE2C06}"/>
              </a:ext>
            </a:extLst>
          </p:cNvPr>
          <p:cNvSpPr/>
          <p:nvPr/>
        </p:nvSpPr>
        <p:spPr>
          <a:xfrm>
            <a:off x="5556403" y="3587585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F25C39-53BA-2878-C4A0-6AD5599FF302}"/>
              </a:ext>
            </a:extLst>
          </p:cNvPr>
          <p:cNvSpPr/>
          <p:nvPr/>
        </p:nvSpPr>
        <p:spPr>
          <a:xfrm>
            <a:off x="6027991" y="4444384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6D33223-B2D0-C844-090B-87D48FEC83F0}"/>
              </a:ext>
            </a:extLst>
          </p:cNvPr>
          <p:cNvCxnSpPr>
            <a:cxnSpLocks/>
          </p:cNvCxnSpPr>
          <p:nvPr/>
        </p:nvCxnSpPr>
        <p:spPr>
          <a:xfrm flipV="1">
            <a:off x="9357875" y="2852521"/>
            <a:ext cx="0" cy="470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E410260-FD05-6A43-5E77-60BB7E115BC2}"/>
              </a:ext>
            </a:extLst>
          </p:cNvPr>
          <p:cNvCxnSpPr>
            <a:cxnSpLocks/>
          </p:cNvCxnSpPr>
          <p:nvPr/>
        </p:nvCxnSpPr>
        <p:spPr>
          <a:xfrm flipH="1">
            <a:off x="8558863" y="3666772"/>
            <a:ext cx="5551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824DBA4-5A59-4C3E-EEDA-01632317DAA6}"/>
              </a:ext>
            </a:extLst>
          </p:cNvPr>
          <p:cNvCxnSpPr>
            <a:cxnSpLocks/>
          </p:cNvCxnSpPr>
          <p:nvPr/>
        </p:nvCxnSpPr>
        <p:spPr>
          <a:xfrm>
            <a:off x="9357875" y="3999742"/>
            <a:ext cx="0" cy="521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BF5AEF9-E1CD-9505-3F94-D573451D7CDE}"/>
              </a:ext>
            </a:extLst>
          </p:cNvPr>
          <p:cNvCxnSpPr>
            <a:cxnSpLocks/>
          </p:cNvCxnSpPr>
          <p:nvPr/>
        </p:nvCxnSpPr>
        <p:spPr>
          <a:xfrm>
            <a:off x="9688801" y="3666772"/>
            <a:ext cx="585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995AFA-287D-7A8A-E13B-96FCAB9492B3}"/>
              </a:ext>
            </a:extLst>
          </p:cNvPr>
          <p:cNvSpPr/>
          <p:nvPr/>
        </p:nvSpPr>
        <p:spPr>
          <a:xfrm>
            <a:off x="5617596" y="4063203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4C2670-95AA-D751-046A-A69EE67AD1EE}"/>
              </a:ext>
            </a:extLst>
          </p:cNvPr>
          <p:cNvSpPr/>
          <p:nvPr/>
        </p:nvSpPr>
        <p:spPr>
          <a:xfrm>
            <a:off x="6459031" y="4078552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314CB27-F244-8D08-E7E0-1983F32C81AE}"/>
              </a:ext>
            </a:extLst>
          </p:cNvPr>
          <p:cNvSpPr txBox="1"/>
          <p:nvPr/>
        </p:nvSpPr>
        <p:spPr>
          <a:xfrm>
            <a:off x="5690255" y="320422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9B06E0A-1587-0067-E8D1-1741F22E6B89}"/>
              </a:ext>
            </a:extLst>
          </p:cNvPr>
          <p:cNvSpPr txBox="1"/>
          <p:nvPr/>
        </p:nvSpPr>
        <p:spPr>
          <a:xfrm>
            <a:off x="9299449" y="2953452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EFF39A7-AB94-4105-69AD-4250A3BD30A6}"/>
              </a:ext>
            </a:extLst>
          </p:cNvPr>
          <p:cNvSpPr txBox="1"/>
          <p:nvPr/>
        </p:nvSpPr>
        <p:spPr>
          <a:xfrm>
            <a:off x="9299449" y="3975174"/>
            <a:ext cx="33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4AC38E5-E448-330F-6078-E7B80BEB1786}"/>
              </a:ext>
            </a:extLst>
          </p:cNvPr>
          <p:cNvSpPr txBox="1"/>
          <p:nvPr/>
        </p:nvSpPr>
        <p:spPr>
          <a:xfrm>
            <a:off x="8690300" y="3322784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428DFAF-302E-39C5-B988-7E1C729A4076}"/>
              </a:ext>
            </a:extLst>
          </p:cNvPr>
          <p:cNvSpPr txBox="1"/>
          <p:nvPr/>
        </p:nvSpPr>
        <p:spPr>
          <a:xfrm>
            <a:off x="9981627" y="3272907"/>
            <a:ext cx="3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右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B6E170-8946-EFDC-A869-0843224590A4}"/>
              </a:ext>
            </a:extLst>
          </p:cNvPr>
          <p:cNvSpPr/>
          <p:nvPr/>
        </p:nvSpPr>
        <p:spPr>
          <a:xfrm>
            <a:off x="6019626" y="4070256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6FD3E52F-C893-B0D3-762C-38AAEA0BB6DE}"/>
              </a:ext>
            </a:extLst>
          </p:cNvPr>
          <p:cNvCxnSpPr>
            <a:cxnSpLocks/>
          </p:cNvCxnSpPr>
          <p:nvPr/>
        </p:nvCxnSpPr>
        <p:spPr>
          <a:xfrm>
            <a:off x="6309650" y="4344506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7860C9A-3B37-0D5B-CD47-0FBF2376EC63}"/>
              </a:ext>
            </a:extLst>
          </p:cNvPr>
          <p:cNvSpPr txBox="1"/>
          <p:nvPr/>
        </p:nvSpPr>
        <p:spPr>
          <a:xfrm>
            <a:off x="6368961" y="5070732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49394F6D-D349-4E8A-6FCD-26F06D686610}"/>
              </a:ext>
            </a:extLst>
          </p:cNvPr>
          <p:cNvSpPr/>
          <p:nvPr/>
        </p:nvSpPr>
        <p:spPr>
          <a:xfrm>
            <a:off x="4484904" y="5138923"/>
            <a:ext cx="216152" cy="64770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9114E7-93E3-1459-0E70-C7F3087818F8}"/>
              </a:ext>
            </a:extLst>
          </p:cNvPr>
          <p:cNvSpPr txBox="1"/>
          <p:nvPr/>
        </p:nvSpPr>
        <p:spPr>
          <a:xfrm>
            <a:off x="3145178" y="6120368"/>
            <a:ext cx="2010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LED</a:t>
            </a:r>
            <a:r>
              <a:rPr lang="zh-TW" altLang="en-US" b="1" dirty="0">
                <a:solidFill>
                  <a:srgbClr val="92D050"/>
                </a:solidFill>
              </a:rPr>
              <a:t>剩餘箱子數量</a:t>
            </a:r>
            <a:endParaRPr lang="zh-TW" altLang="en-US" dirty="0">
              <a:solidFill>
                <a:srgbClr val="92D050"/>
              </a:solidFill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A6C11E91-79A0-6A01-636B-EA462CB5952E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150203" y="5786623"/>
            <a:ext cx="442777" cy="333745"/>
          </a:xfrm>
          <a:prstGeom prst="straightConnector1">
            <a:avLst/>
          </a:prstGeom>
          <a:ln w="50800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943367-662A-5B15-BA33-8EF3072AE7C6}"/>
              </a:ext>
            </a:extLst>
          </p:cNvPr>
          <p:cNvSpPr txBox="1"/>
          <p:nvPr/>
        </p:nvSpPr>
        <p:spPr>
          <a:xfrm>
            <a:off x="1651290" y="1191645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1. </a:t>
            </a:r>
            <a:r>
              <a:rPr lang="zh-TW" altLang="en-US" b="1" dirty="0"/>
              <a:t>按下對應</a:t>
            </a:r>
            <a:r>
              <a:rPr lang="en-US" altLang="zh-TW" b="1" dirty="0"/>
              <a:t>Button</a:t>
            </a:r>
            <a:r>
              <a:rPr lang="zh-TW" altLang="en-US" b="1" dirty="0"/>
              <a:t>來完成「重置遊戲」和「人物移動的操作」</a:t>
            </a:r>
            <a:endParaRPr lang="en-US" altLang="zh-TW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C77FAE-E49D-8A10-5F07-BC9D76052AFB}"/>
              </a:ext>
            </a:extLst>
          </p:cNvPr>
          <p:cNvSpPr txBox="1"/>
          <p:nvPr/>
        </p:nvSpPr>
        <p:spPr>
          <a:xfrm>
            <a:off x="1642925" y="1636816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2. LED</a:t>
            </a:r>
            <a:r>
              <a:rPr lang="zh-TW" altLang="en-US" b="1" dirty="0"/>
              <a:t>會顯示「地圖上剩餘的箱子數量」</a:t>
            </a:r>
            <a:endParaRPr lang="en-US" altLang="zh-TW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AFFE017-8DA7-7528-96AE-6B7D8821A09C}"/>
              </a:ext>
            </a:extLst>
          </p:cNvPr>
          <p:cNvSpPr txBox="1"/>
          <p:nvPr/>
        </p:nvSpPr>
        <p:spPr>
          <a:xfrm>
            <a:off x="1651290" y="2127783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3.</a:t>
            </a:r>
            <a:r>
              <a:rPr lang="zh-TW" altLang="en-US" b="1" dirty="0"/>
              <a:t>玩家將全部的箱子被推至目的地上後，代表遊戲通關</a:t>
            </a:r>
            <a:endParaRPr lang="en-US" altLang="zh-TW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3B586E3-075A-1179-7F83-101B1AC3CD21}"/>
              </a:ext>
            </a:extLst>
          </p:cNvPr>
          <p:cNvSpPr txBox="1"/>
          <p:nvPr/>
        </p:nvSpPr>
        <p:spPr>
          <a:xfrm>
            <a:off x="5679482" y="47977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B0C401-2D30-8EFE-65C3-3535B78FBE8E}"/>
              </a:ext>
            </a:extLst>
          </p:cNvPr>
          <p:cNvSpPr txBox="1"/>
          <p:nvPr/>
        </p:nvSpPr>
        <p:spPr>
          <a:xfrm>
            <a:off x="4778088" y="399230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C4A982-5361-1E31-F8EC-FD7C917A59D7}"/>
              </a:ext>
            </a:extLst>
          </p:cNvPr>
          <p:cNvSpPr txBox="1"/>
          <p:nvPr/>
        </p:nvSpPr>
        <p:spPr>
          <a:xfrm>
            <a:off x="6830588" y="4010328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7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01EB6C-35AF-9BAB-34AB-84D15AB6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1E55A-2D7E-3A0D-E3A8-8EEC3D8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6477B7-BBAE-8C1B-F5F3-D62398B05E0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E40FDC5-727D-E4EC-B058-D820251C2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11965"/>
            <a:ext cx="2336013" cy="8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4ECC74-0082-9644-0371-CD2ACACCBC96}"/>
              </a:ext>
            </a:extLst>
          </p:cNvPr>
          <p:cNvSpPr txBox="1"/>
          <p:nvPr/>
        </p:nvSpPr>
        <p:spPr>
          <a:xfrm>
            <a:off x="2059916" y="3120329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E9DBC8-D9CE-564C-A2C2-94B83FF7315B}"/>
              </a:ext>
            </a:extLst>
          </p:cNvPr>
          <p:cNvSpPr txBox="1"/>
          <p:nvPr/>
        </p:nvSpPr>
        <p:spPr>
          <a:xfrm>
            <a:off x="1870854" y="5383857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向左移動後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F89935-5E97-C5F6-3F4C-F9794F5A5259}"/>
              </a:ext>
            </a:extLst>
          </p:cNvPr>
          <p:cNvSpPr/>
          <p:nvPr/>
        </p:nvSpPr>
        <p:spPr>
          <a:xfrm>
            <a:off x="1814556" y="5767877"/>
            <a:ext cx="9539244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994CDC-960F-7708-1424-8A70B42E1C7E}"/>
              </a:ext>
            </a:extLst>
          </p:cNvPr>
          <p:cNvSpPr txBox="1"/>
          <p:nvPr/>
        </p:nvSpPr>
        <p:spPr>
          <a:xfrm>
            <a:off x="1835833" y="5768568"/>
            <a:ext cx="9539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的地方，「向左移動後」輸出地圖的人物座標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18989DB8-6C28-9EB4-1A51-376AC5A29DBC}"/>
              </a:ext>
            </a:extLst>
          </p:cNvPr>
          <p:cNvSpPr/>
          <p:nvPr/>
        </p:nvSpPr>
        <p:spPr>
          <a:xfrm>
            <a:off x="4312197" y="3972596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等於 14">
            <a:extLst>
              <a:ext uri="{FF2B5EF4-FFF2-40B4-BE49-F238E27FC236}">
                <a16:creationId xmlns:a16="http://schemas.microsoft.com/office/drawing/2014/main" id="{9B18012B-43F2-A4CC-BC07-E957597092F9}"/>
              </a:ext>
            </a:extLst>
          </p:cNvPr>
          <p:cNvSpPr/>
          <p:nvPr/>
        </p:nvSpPr>
        <p:spPr>
          <a:xfrm>
            <a:off x="4312198" y="1661438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A962F8E-EA07-4DB6-3CF4-67130209F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21" y="1183633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A8B5351-1480-D7FE-9B20-0C8308CEDEC0}"/>
              </a:ext>
            </a:extLst>
          </p:cNvPr>
          <p:cNvSpPr/>
          <p:nvPr/>
        </p:nvSpPr>
        <p:spPr>
          <a:xfrm>
            <a:off x="6709187" y="1581872"/>
            <a:ext cx="276127" cy="2536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37DFF-B4C0-1994-CEC1-CC6BB6C6B3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73" r="16254" b="8461"/>
          <a:stretch/>
        </p:blipFill>
        <p:spPr>
          <a:xfrm>
            <a:off x="1799623" y="1380830"/>
            <a:ext cx="2193792" cy="14756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FF811D1-2496-1D6B-BA4F-CF62CC26B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23" r="12145" b="10325"/>
          <a:stretch/>
        </p:blipFill>
        <p:spPr>
          <a:xfrm>
            <a:off x="1745811" y="3691988"/>
            <a:ext cx="2301416" cy="14756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CB336B-5F2D-7F46-3AB2-2DA3D4D1E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252" y="3487709"/>
            <a:ext cx="2301416" cy="188462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F459075-C5FA-A5FA-E9A6-B92B85451098}"/>
              </a:ext>
            </a:extLst>
          </p:cNvPr>
          <p:cNvSpPr/>
          <p:nvPr/>
        </p:nvSpPr>
        <p:spPr>
          <a:xfrm>
            <a:off x="6445601" y="3893687"/>
            <a:ext cx="276127" cy="253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迴轉箭號 29">
            <a:extLst>
              <a:ext uri="{FF2B5EF4-FFF2-40B4-BE49-F238E27FC236}">
                <a16:creationId xmlns:a16="http://schemas.microsoft.com/office/drawing/2014/main" id="{0B9944C3-BB89-DBD5-52E1-072F71EE41CC}"/>
              </a:ext>
            </a:extLst>
          </p:cNvPr>
          <p:cNvSpPr/>
          <p:nvPr/>
        </p:nvSpPr>
        <p:spPr>
          <a:xfrm rot="5400000">
            <a:off x="7016571" y="272565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8567275-A983-AECB-B5AB-7B243C471B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517" y="3017450"/>
            <a:ext cx="2933954" cy="20575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63FBAA-9E14-F7A7-FD6E-D69B7EA60E4B}"/>
              </a:ext>
            </a:extLst>
          </p:cNvPr>
          <p:cNvSpPr txBox="1"/>
          <p:nvPr/>
        </p:nvSpPr>
        <p:spPr>
          <a:xfrm>
            <a:off x="9989239" y="3273159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75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402BBD-AFB9-C0AF-510D-3C7DFB9E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16448"/>
            <a:ext cx="7750212" cy="350550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20E12B-827C-F1FB-6F11-528260C1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31</a:t>
            </a:fld>
            <a:endParaRPr lang="zh-TW" altLang="en-US" noProof="0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ADAF9351-5D42-0BCC-957F-9C305ACC7B4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8A2B48-3479-24B0-4A41-6F4BB44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96FAA4-21B2-D17A-3462-918C3E7CEF63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41172-693A-3774-1705-6EAE5FF6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48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59B95D3-2A3C-B22E-1350-DC6081BF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69394"/>
              </p:ext>
            </p:extLst>
          </p:nvPr>
        </p:nvGraphicFramePr>
        <p:xfrm>
          <a:off x="5615821" y="3988800"/>
          <a:ext cx="5294493" cy="236755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109777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人物移動判斷</a:t>
                      </a:r>
                      <a:r>
                        <a:rPr lang="en-US" altLang="zh-TW" sz="1200" b="1" dirty="0"/>
                        <a:t>-</a:t>
                      </a:r>
                      <a:r>
                        <a:rPr lang="zh-TW" altLang="en-US" sz="1200" b="1" dirty="0"/>
                        <a:t>右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Move_Right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zh-TW" sz="12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683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Person_X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Person_Y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人物在地圖中的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座標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無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更新後的地圖資料</a:t>
                      </a:r>
                      <a:endParaRPr lang="en-US" altLang="zh-TW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84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200" dirty="0"/>
                        <a:t>根據當前地圖以及人物座標去判斷人物向「右」移動時根據右方的物件去改變地圖資料，並產生出新的地圖資料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7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4E8707-BC05-3667-D583-3B7C4392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A139DD-8D6C-B526-F016-9332DB348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FC186B-35E9-2374-0F72-1B15001DBBE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07ED2B-D2BB-F039-A8B0-3D67CC8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46276"/>
            <a:ext cx="2016258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等於 1">
            <a:extLst>
              <a:ext uri="{FF2B5EF4-FFF2-40B4-BE49-F238E27FC236}">
                <a16:creationId xmlns:a16="http://schemas.microsoft.com/office/drawing/2014/main" id="{54EAD7C1-CE92-8DCE-DC39-6EBE678B8A2E}"/>
              </a:ext>
            </a:extLst>
          </p:cNvPr>
          <p:cNvSpPr/>
          <p:nvPr/>
        </p:nvSpPr>
        <p:spPr>
          <a:xfrm>
            <a:off x="4155556" y="1585683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4A21A4-43C3-152E-759A-EDD414D3BE86}"/>
              </a:ext>
            </a:extLst>
          </p:cNvPr>
          <p:cNvSpPr txBox="1"/>
          <p:nvPr/>
        </p:nvSpPr>
        <p:spPr>
          <a:xfrm>
            <a:off x="1879830" y="2995366"/>
            <a:ext cx="17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rgbClr val="FF0000"/>
                </a:solidFill>
              </a:rPr>
              <a:t>移動前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B63CF2-86A1-39BE-8FB1-67136C1E1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2" r="16077" b="10068"/>
          <a:stretch/>
        </p:blipFill>
        <p:spPr>
          <a:xfrm>
            <a:off x="1609972" y="1291330"/>
            <a:ext cx="2260334" cy="1503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B3138A-8B00-C9F9-523E-9F095A6E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46" y="1098385"/>
            <a:ext cx="2260334" cy="18969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FFCE4-FB0D-8A5E-5DC6-AB8BF8722122}"/>
              </a:ext>
            </a:extLst>
          </p:cNvPr>
          <p:cNvSpPr txBox="1"/>
          <p:nvPr/>
        </p:nvSpPr>
        <p:spPr>
          <a:xfrm>
            <a:off x="1690768" y="5258894"/>
            <a:ext cx="2051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人物</a:t>
            </a:r>
            <a:r>
              <a:rPr lang="zh-TW" altLang="en-US" sz="1400" b="1" dirty="0">
                <a:solidFill>
                  <a:schemeClr val="accent1"/>
                </a:solidFill>
              </a:rPr>
              <a:t>向右移動後</a:t>
            </a:r>
            <a:r>
              <a:rPr lang="zh-TW" altLang="en-US" sz="1400" b="1" dirty="0"/>
              <a:t>的地圖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E7B7D1-C128-E4C8-50CC-51A417DA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05" r="15443" b="8941"/>
          <a:stretch/>
        </p:blipFill>
        <p:spPr>
          <a:xfrm>
            <a:off x="1586268" y="3554858"/>
            <a:ext cx="2260334" cy="150310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B6D75E-3D1A-27CD-3C6D-28ED377998A2}"/>
              </a:ext>
            </a:extLst>
          </p:cNvPr>
          <p:cNvSpPr/>
          <p:nvPr/>
        </p:nvSpPr>
        <p:spPr>
          <a:xfrm>
            <a:off x="1690768" y="5767600"/>
            <a:ext cx="9663032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F71DE8-3326-3FA3-F2B1-C2F65B185A1D}"/>
              </a:ext>
            </a:extLst>
          </p:cNvPr>
          <p:cNvSpPr txBox="1"/>
          <p:nvPr/>
        </p:nvSpPr>
        <p:spPr>
          <a:xfrm>
            <a:off x="1712044" y="5768291"/>
            <a:ext cx="9641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「移動前」的地圖人物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 的座標在</a:t>
            </a:r>
            <a:r>
              <a:rPr lang="en-US" altLang="zh-TW" sz="1400" b="1" dirty="0"/>
              <a:t>(2,2)</a:t>
            </a:r>
            <a:r>
              <a:rPr lang="zh-TW" altLang="en-US" sz="1400" b="1" dirty="0"/>
              <a:t>的地方，「向右移動後」輸出地圖的人物座標</a:t>
            </a:r>
            <a:r>
              <a:rPr lang="en-US" altLang="zh-TW" sz="1400" b="1" dirty="0"/>
              <a:t>(</a:t>
            </a:r>
            <a:r>
              <a:rPr lang="zh-TW" altLang="en-US" sz="1400" b="1" dirty="0"/>
              <a:t>物件</a:t>
            </a:r>
            <a:r>
              <a:rPr lang="en-US" altLang="zh-TW" sz="1400" b="1" dirty="0"/>
              <a:t>:5)</a:t>
            </a:r>
            <a:r>
              <a:rPr lang="zh-TW" altLang="en-US" sz="1400" b="1" dirty="0"/>
              <a:t>改變至</a:t>
            </a:r>
            <a:r>
              <a:rPr lang="en-US" altLang="zh-TW" sz="1400" b="1" dirty="0"/>
              <a:t>(3,2)</a:t>
            </a:r>
            <a:r>
              <a:rPr lang="zh-TW" altLang="en-US" sz="1400" b="1" dirty="0"/>
              <a:t>的位置。</a:t>
            </a:r>
          </a:p>
        </p:txBody>
      </p:sp>
      <p:sp>
        <p:nvSpPr>
          <p:cNvPr id="13" name="等於 12">
            <a:extLst>
              <a:ext uri="{FF2B5EF4-FFF2-40B4-BE49-F238E27FC236}">
                <a16:creationId xmlns:a16="http://schemas.microsoft.com/office/drawing/2014/main" id="{D62BA0FC-E9E5-233B-C5CB-D52D0830581C}"/>
              </a:ext>
            </a:extLst>
          </p:cNvPr>
          <p:cNvSpPr/>
          <p:nvPr/>
        </p:nvSpPr>
        <p:spPr>
          <a:xfrm>
            <a:off x="4129414" y="3849211"/>
            <a:ext cx="863439" cy="914400"/>
          </a:xfrm>
          <a:prstGeom prst="mathEqual">
            <a:avLst>
              <a:gd name="adj1" fmla="val 8482"/>
              <a:gd name="adj2" fmla="val 13264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C2094F-C2EC-2AB2-7050-1C77DF4AC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665" y="3371732"/>
            <a:ext cx="2301416" cy="187001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C67C169-6B3E-6B45-B408-13FC98E5B0AE}"/>
              </a:ext>
            </a:extLst>
          </p:cNvPr>
          <p:cNvSpPr/>
          <p:nvPr/>
        </p:nvSpPr>
        <p:spPr>
          <a:xfrm>
            <a:off x="6484924" y="3749004"/>
            <a:ext cx="276127" cy="2659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迴轉箭號 17">
            <a:extLst>
              <a:ext uri="{FF2B5EF4-FFF2-40B4-BE49-F238E27FC236}">
                <a16:creationId xmlns:a16="http://schemas.microsoft.com/office/drawing/2014/main" id="{451E894C-70BC-1C5E-8DA2-D783E4E04709}"/>
              </a:ext>
            </a:extLst>
          </p:cNvPr>
          <p:cNvSpPr/>
          <p:nvPr/>
        </p:nvSpPr>
        <p:spPr>
          <a:xfrm rot="5400000">
            <a:off x="6769532" y="2705170"/>
            <a:ext cx="2917869" cy="87782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371AAA8-8CB9-417E-425A-507C101FE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469" y="3037393"/>
            <a:ext cx="3025402" cy="21337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B328B0D-218D-B000-9EBF-9A6672BCDF93}"/>
              </a:ext>
            </a:extLst>
          </p:cNvPr>
          <p:cNvSpPr txBox="1"/>
          <p:nvPr/>
        </p:nvSpPr>
        <p:spPr>
          <a:xfrm>
            <a:off x="9825915" y="3297811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89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0FF3AA-4B1F-2A5D-C5A1-ABFE90D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287185"/>
            <a:ext cx="7925487" cy="246147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33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6028C51-DA56-E855-9A6B-FDE10AAEF750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C1839-A5D1-926D-A896-64E9F34DB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84052"/>
              </p:ext>
            </p:extLst>
          </p:nvPr>
        </p:nvGraphicFramePr>
        <p:xfrm>
          <a:off x="5768130" y="3326621"/>
          <a:ext cx="5004302" cy="2761321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遊戲地圖重置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Game_Reset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init_map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初始地圖資料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儲存初始地圖的陣列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為</a:t>
                      </a:r>
                      <a:r>
                        <a:rPr lang="en-US" altLang="zh-TW" sz="1200" dirty="0"/>
                        <a:t>map</a:t>
                      </a:r>
                      <a:r>
                        <a:rPr lang="zh-TW" altLang="en-US" sz="1200" dirty="0"/>
                        <a:t>陣列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存入</a:t>
                      </a:r>
                      <a:r>
                        <a:rPr lang="zh-TW" altLang="en-US" sz="1200" dirty="0"/>
                        <a:t>初始化地圖的資料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A74BD560-D7C1-8EBD-97D2-2940E0E5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1" y="161987"/>
            <a:ext cx="1365520" cy="75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D23ECA-AF60-F7B9-046B-A2632C60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096C96-1829-932F-6EB5-B46B81B6C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D524BD-FEA1-B415-0854-A7395094F32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94F352-7B30-9024-36B0-9FA96158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25376"/>
            <a:ext cx="2116412" cy="8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6ABD0-0A04-04C9-DC1C-BAE695B6CEDF}"/>
              </a:ext>
            </a:extLst>
          </p:cNvPr>
          <p:cNvSpPr/>
          <p:nvPr/>
        </p:nvSpPr>
        <p:spPr>
          <a:xfrm>
            <a:off x="8484488" y="1782089"/>
            <a:ext cx="2738256" cy="2484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44D403-291F-897D-6352-2DAEB3B53276}"/>
              </a:ext>
            </a:extLst>
          </p:cNvPr>
          <p:cNvSpPr txBox="1"/>
          <p:nvPr/>
        </p:nvSpPr>
        <p:spPr>
          <a:xfrm>
            <a:off x="8479544" y="1680154"/>
            <a:ext cx="2874256" cy="263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669939-CABF-5925-4D18-37153D5FC2D9}"/>
              </a:ext>
            </a:extLst>
          </p:cNvPr>
          <p:cNvSpPr/>
          <p:nvPr/>
        </p:nvSpPr>
        <p:spPr>
          <a:xfrm>
            <a:off x="3208436" y="5030329"/>
            <a:ext cx="585241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6E61D3-9005-1FE3-A8A5-53217D56EAC0}"/>
              </a:ext>
            </a:extLst>
          </p:cNvPr>
          <p:cNvSpPr txBox="1"/>
          <p:nvPr/>
        </p:nvSpPr>
        <p:spPr>
          <a:xfrm>
            <a:off x="3229712" y="5031020"/>
            <a:ext cx="585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輸出</a:t>
            </a:r>
            <a:r>
              <a:rPr lang="en-US" altLang="zh-TW" sz="1400" b="1" dirty="0"/>
              <a:t>map</a:t>
            </a:r>
            <a:r>
              <a:rPr lang="zh-TW" altLang="en-US" sz="1400" b="1" dirty="0"/>
              <a:t>陣列裡面的資料，必須要跟輸入</a:t>
            </a:r>
            <a:r>
              <a:rPr lang="en-US" altLang="zh-TW" sz="1400" b="1" dirty="0" err="1"/>
              <a:t>init_map</a:t>
            </a:r>
            <a:r>
              <a:rPr lang="zh-TW" altLang="en-US" sz="1400" b="1" dirty="0"/>
              <a:t>的陣列資料一模一樣。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DF915FF-CD02-EEF2-97A1-6706FC05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80" y="1782089"/>
            <a:ext cx="3444538" cy="2354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D4F521-CF74-C158-60AE-FC7F86A2F697}"/>
              </a:ext>
            </a:extLst>
          </p:cNvPr>
          <p:cNvSpPr txBox="1"/>
          <p:nvPr/>
        </p:nvSpPr>
        <p:spPr>
          <a:xfrm>
            <a:off x="2231559" y="4224482"/>
            <a:ext cx="1313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>
                <a:solidFill>
                  <a:srgbClr val="008000"/>
                </a:solidFill>
              </a:rPr>
              <a:t>初始地圖</a:t>
            </a:r>
            <a:r>
              <a:rPr lang="zh-TW" altLang="en-US" sz="1400" b="1" dirty="0"/>
              <a:t>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63AA9C3-A18E-712D-6595-8B6119DFA4E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610618" y="2959481"/>
            <a:ext cx="6810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6DD113-8859-98A9-FE5F-31B01B195B04}"/>
              </a:ext>
            </a:extLst>
          </p:cNvPr>
          <p:cNvSpPr txBox="1"/>
          <p:nvPr/>
        </p:nvSpPr>
        <p:spPr>
          <a:xfrm>
            <a:off x="5605975" y="4224482"/>
            <a:ext cx="187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en-US" altLang="zh-TW" sz="1400" b="1" dirty="0">
                <a:solidFill>
                  <a:srgbClr val="FF0000"/>
                </a:solidFill>
              </a:rPr>
              <a:t>map</a:t>
            </a:r>
            <a:r>
              <a:rPr lang="zh-TW" altLang="en-US" sz="1400" b="1" dirty="0">
                <a:solidFill>
                  <a:srgbClr val="FF0000"/>
                </a:solidFill>
              </a:rPr>
              <a:t>輸出</a:t>
            </a:r>
            <a:r>
              <a:rPr lang="zh-TW" altLang="en-US" sz="1400" b="1" dirty="0"/>
              <a:t>的地圖資料</a:t>
            </a:r>
            <a:r>
              <a:rPr lang="en-US" altLang="zh-TW" sz="1400" b="1" dirty="0"/>
              <a:t>)</a:t>
            </a:r>
            <a:endParaRPr lang="zh-TW" altLang="en-US" sz="1400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DC20B5-8ACA-D0C3-1554-A2714566C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61" y="1933017"/>
            <a:ext cx="2506840" cy="20529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52FD397-5868-2A55-0E1E-686676DF5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139" y="1251072"/>
            <a:ext cx="3191429" cy="28416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3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BECE7-C9B4-1CC2-07D8-1DE8F594C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35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91DA64-D303-BCEA-D058-F8D91BEF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7"/>
            <a:ext cx="10007951" cy="248719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1C500C9-BC86-2BDA-3D96-E5212885E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94066"/>
              </p:ext>
            </p:extLst>
          </p:nvPr>
        </p:nvGraphicFramePr>
        <p:xfrm>
          <a:off x="2419223" y="1862336"/>
          <a:ext cx="7353552" cy="3744820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1025776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6327776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94191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/>
                        <a:t>按鈕中斷程序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BTN_Intr_Handler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指向要調用中斷處理函數的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107139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static 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btn_value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用於儲存按鈕的數值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無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545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當按鈕中斷觸發後，會根據使用者按下按鈕的數值執行對應的</a:t>
                      </a:r>
                      <a:r>
                        <a:rPr lang="en-US" altLang="zh-TW" sz="1200" dirty="0"/>
                        <a:t>API</a:t>
                      </a:r>
                      <a:r>
                        <a:rPr lang="zh-TW" altLang="en-US" sz="1200" dirty="0"/>
                        <a:t>，如</a:t>
                      </a:r>
                      <a:r>
                        <a:rPr lang="en-US" altLang="zh-TW" sz="1200" dirty="0"/>
                        <a:t>: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人物移動方向、重置遊戲、判斷遊戲狀態、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傳輸地圖資料等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。並透過</a:t>
                      </a:r>
                      <a:r>
                        <a:rPr lang="en-US" altLang="zh-TW" sz="1200" dirty="0">
                          <a:sym typeface="Wingdings" panose="05000000000000000000" pitchFamily="2" charset="2"/>
                        </a:rPr>
                        <a:t>UART</a:t>
                      </a:r>
                      <a:r>
                        <a:rPr lang="zh-TW" altLang="en-US" sz="1200" dirty="0">
                          <a:sym typeface="Wingdings" panose="05000000000000000000" pitchFamily="2" charset="2"/>
                        </a:rPr>
                        <a:t>傳輸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地圖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+(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遊戲狀態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的陣列資料給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端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3D9E6794-EA88-36CD-53E1-FC8C0DFE81BB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5108F7-F43D-B780-AE9C-C878EA81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3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EFF8BD-357C-6B0E-17A9-67D60EF9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36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AE6B0-9945-28F6-59E2-8971AABC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87" y="1114425"/>
            <a:ext cx="4131007" cy="456120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2E5A8C-D737-0425-1F63-DD347E0B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944876-175B-AFA9-172C-8E157A296184}"/>
              </a:ext>
            </a:extLst>
          </p:cNvPr>
          <p:cNvSpPr txBox="1"/>
          <p:nvPr/>
        </p:nvSpPr>
        <p:spPr>
          <a:xfrm>
            <a:off x="5133521" y="186531"/>
            <a:ext cx="1924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E42EFD-7465-BDA4-6538-FE280A61E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1" y="186531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D5EEB1-8216-2AB3-AAF4-67BF5C00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07" y="1114425"/>
            <a:ext cx="3779487" cy="56070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7437C7-AD2A-345D-9030-36793E691B3E}"/>
              </a:ext>
            </a:extLst>
          </p:cNvPr>
          <p:cNvSpPr/>
          <p:nvPr/>
        </p:nvSpPr>
        <p:spPr>
          <a:xfrm>
            <a:off x="2349888" y="2511372"/>
            <a:ext cx="3170802" cy="15932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D0F394-F6BB-B3F9-2779-7C80C12AAA88}"/>
              </a:ext>
            </a:extLst>
          </p:cNvPr>
          <p:cNvSpPr txBox="1"/>
          <p:nvPr/>
        </p:nvSpPr>
        <p:spPr>
          <a:xfrm>
            <a:off x="4597240" y="342900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470CBC-9CD4-A9D9-30A7-A5152C6B1340}"/>
              </a:ext>
            </a:extLst>
          </p:cNvPr>
          <p:cNvSpPr/>
          <p:nvPr/>
        </p:nvSpPr>
        <p:spPr>
          <a:xfrm>
            <a:off x="2349888" y="4155797"/>
            <a:ext cx="3170802" cy="151983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F151B8-636E-B8B5-C661-D9504B0A19C7}"/>
              </a:ext>
            </a:extLst>
          </p:cNvPr>
          <p:cNvSpPr txBox="1"/>
          <p:nvPr/>
        </p:nvSpPr>
        <p:spPr>
          <a:xfrm>
            <a:off x="4597240" y="5256834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F32DBF-1849-F99A-09B1-7F859688E319}"/>
              </a:ext>
            </a:extLst>
          </p:cNvPr>
          <p:cNvSpPr/>
          <p:nvPr/>
        </p:nvSpPr>
        <p:spPr>
          <a:xfrm>
            <a:off x="7106920" y="1114425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86CED4-DFF6-1939-B873-3E4A59A77D8C}"/>
              </a:ext>
            </a:extLst>
          </p:cNvPr>
          <p:cNvSpPr txBox="1"/>
          <p:nvPr/>
        </p:nvSpPr>
        <p:spPr>
          <a:xfrm>
            <a:off x="9240609" y="214204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3D453-28D7-77E6-B396-EB9F966A571E}"/>
              </a:ext>
            </a:extLst>
          </p:cNvPr>
          <p:cNvSpPr/>
          <p:nvPr/>
        </p:nvSpPr>
        <p:spPr>
          <a:xfrm>
            <a:off x="7106920" y="2579206"/>
            <a:ext cx="3084174" cy="143210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222047-C4FA-5417-106B-A2D3091D4E7A}"/>
              </a:ext>
            </a:extLst>
          </p:cNvPr>
          <p:cNvSpPr txBox="1"/>
          <p:nvPr/>
        </p:nvSpPr>
        <p:spPr>
          <a:xfrm>
            <a:off x="9240609" y="3641975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FFA140-D19A-0C5B-43CB-2F40CE733A9B}"/>
              </a:ext>
            </a:extLst>
          </p:cNvPr>
          <p:cNvSpPr/>
          <p:nvPr/>
        </p:nvSpPr>
        <p:spPr>
          <a:xfrm>
            <a:off x="7106920" y="4087401"/>
            <a:ext cx="3084174" cy="158822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7F4B93-03DE-E2D6-BEE5-B3EA05D898FE}"/>
              </a:ext>
            </a:extLst>
          </p:cNvPr>
          <p:cNvSpPr txBox="1"/>
          <p:nvPr/>
        </p:nvSpPr>
        <p:spPr>
          <a:xfrm>
            <a:off x="9240609" y="5256834"/>
            <a:ext cx="1076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重置 </a:t>
            </a:r>
            <a:r>
              <a:rPr lang="en-US" altLang="zh-TW" b="1" dirty="0">
                <a:solidFill>
                  <a:srgbClr val="FF0000"/>
                </a:solidFill>
              </a:rPr>
              <a:t>: 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1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34C72-44C7-6AF4-D94D-9CADA7D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37</a:t>
            </a:fld>
            <a:endParaRPr lang="zh-TW" altLang="en-US" noProof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B058CE-00C9-9C90-A774-31979880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1A1EB9-0470-D575-692A-5C2D88DF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0" y="191808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3AD15A-D406-6A54-842B-D2734758A209}"/>
              </a:ext>
            </a:extLst>
          </p:cNvPr>
          <p:cNvSpPr txBox="1"/>
          <p:nvPr/>
        </p:nvSpPr>
        <p:spPr>
          <a:xfrm>
            <a:off x="5226288" y="252947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737A8-9B13-CFDA-2E36-67A77B5ECFD0}"/>
              </a:ext>
            </a:extLst>
          </p:cNvPr>
          <p:cNvSpPr txBox="1"/>
          <p:nvPr/>
        </p:nvSpPr>
        <p:spPr>
          <a:xfrm>
            <a:off x="2687441" y="177768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2C9D65-444F-3EB3-7761-CA6A61AF0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66" y="2009868"/>
            <a:ext cx="5029636" cy="3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7B9CBA-E868-A022-53FA-249B2B76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66" y="2889439"/>
            <a:ext cx="5029636" cy="274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1F23239-9F24-5814-F202-E95FAA7F9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666" y="3694218"/>
            <a:ext cx="5029636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74FDD33-F9F0-0B6E-0AFF-501B3BA9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287" y="4497693"/>
            <a:ext cx="5037258" cy="297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81554C-6429-AC1C-DBA1-A628ECAB3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288" y="5303406"/>
            <a:ext cx="5037257" cy="289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2601D0-3904-492C-3E02-24608E67F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024" y="1465670"/>
            <a:ext cx="4163344" cy="248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0CDB1FC-110A-AAC5-8E38-9590CE2B4B6F}"/>
              </a:ext>
            </a:extLst>
          </p:cNvPr>
          <p:cNvSpPr/>
          <p:nvPr/>
        </p:nvSpPr>
        <p:spPr>
          <a:xfrm>
            <a:off x="1417475" y="5982226"/>
            <a:ext cx="9126503" cy="69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6C8D50-49D8-B298-E667-3CE2DDAEC99C}"/>
              </a:ext>
            </a:extLst>
          </p:cNvPr>
          <p:cNvSpPr txBox="1"/>
          <p:nvPr/>
        </p:nvSpPr>
        <p:spPr>
          <a:xfrm>
            <a:off x="1463994" y="5959494"/>
            <a:ext cx="90334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zh-TW" altLang="en-US" sz="1400" b="1" dirty="0"/>
              <a:t>按下按鈕後，正確調用</a:t>
            </a:r>
            <a:r>
              <a:rPr lang="en-US" altLang="zh-TW" sz="1400" b="1" dirty="0"/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人物移動方向、重置遊戲、判斷遊戲狀態、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傳輸地圖資料等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API</a:t>
            </a:r>
            <a:r>
              <a:rPr lang="zh-TW" altLang="en-US" sz="1400" b="1" dirty="0">
                <a:sym typeface="Wingdings" panose="05000000000000000000" pitchFamily="2" charset="2"/>
              </a:rPr>
              <a:t>，</a:t>
            </a:r>
            <a:r>
              <a:rPr lang="en-US" altLang="zh-TW" sz="1400" b="1" dirty="0">
                <a:sym typeface="Wingdings" panose="05000000000000000000" pitchFamily="2" charset="2"/>
              </a:rPr>
              <a:t>UART</a:t>
            </a:r>
            <a:r>
              <a:rPr lang="zh-TW" altLang="en-US" sz="1400" b="1" dirty="0">
                <a:sym typeface="Wingdings" panose="05000000000000000000" pitchFamily="2" charset="2"/>
              </a:rPr>
              <a:t>輸出</a:t>
            </a:r>
            <a:r>
              <a:rPr lang="en-US" altLang="zh-TW" sz="1400" b="1" dirty="0">
                <a:sym typeface="Wingdings" panose="05000000000000000000" pitchFamily="2" charset="2"/>
              </a:rPr>
              <a:t>(</a:t>
            </a:r>
            <a:r>
              <a:rPr lang="zh-TW" altLang="en-US" sz="1400" b="1" dirty="0">
                <a:sym typeface="Wingdings" panose="05000000000000000000" pitchFamily="2" charset="2"/>
              </a:rPr>
              <a:t>地圖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 </a:t>
            </a:r>
            <a:r>
              <a:rPr lang="en-US" altLang="zh-TW" sz="1400" b="1" dirty="0">
                <a:sym typeface="Wingdings" panose="05000000000000000000" pitchFamily="2" charset="2"/>
              </a:rPr>
              <a:t>+(</a:t>
            </a:r>
            <a:r>
              <a:rPr lang="zh-TW" altLang="en-US" sz="1400" b="1" dirty="0">
                <a:sym typeface="Wingdings" panose="05000000000000000000" pitchFamily="2" charset="2"/>
              </a:rPr>
              <a:t>遊戲狀態</a:t>
            </a:r>
            <a:r>
              <a:rPr lang="en-US" altLang="zh-TW" sz="1400" b="1" dirty="0">
                <a:sym typeface="Wingdings" panose="05000000000000000000" pitchFamily="2" charset="2"/>
              </a:rPr>
              <a:t>)</a:t>
            </a:r>
            <a:r>
              <a:rPr lang="zh-TW" altLang="en-US" sz="1400" b="1" dirty="0">
                <a:sym typeface="Wingdings" panose="05000000000000000000" pitchFamily="2" charset="2"/>
              </a:rPr>
              <a:t>的陣列資料</a:t>
            </a:r>
            <a:r>
              <a:rPr lang="zh-TW" altLang="en-US" sz="1400" b="1" dirty="0"/>
              <a:t>。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F15FB5-20C8-8D6D-9E27-1F931E19C748}"/>
              </a:ext>
            </a:extLst>
          </p:cNvPr>
          <p:cNvSpPr txBox="1"/>
          <p:nvPr/>
        </p:nvSpPr>
        <p:spPr>
          <a:xfrm>
            <a:off x="10308919" y="2009868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重置按鈕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2CECB5-2FEC-2B79-137C-F74447A69201}"/>
              </a:ext>
            </a:extLst>
          </p:cNvPr>
          <p:cNvSpPr txBox="1"/>
          <p:nvPr/>
        </p:nvSpPr>
        <p:spPr>
          <a:xfrm>
            <a:off x="10308919" y="2856006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向上按鈕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E62C87D-23E2-D5B3-EA29-0184878DE16A}"/>
              </a:ext>
            </a:extLst>
          </p:cNvPr>
          <p:cNvSpPr txBox="1"/>
          <p:nvPr/>
        </p:nvSpPr>
        <p:spPr>
          <a:xfrm>
            <a:off x="10308919" y="3672920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向下按鈕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887BFC-227F-15DA-B60B-CB7884C93C3A}"/>
              </a:ext>
            </a:extLst>
          </p:cNvPr>
          <p:cNvSpPr txBox="1"/>
          <p:nvPr/>
        </p:nvSpPr>
        <p:spPr>
          <a:xfrm>
            <a:off x="10308919" y="449769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向左按鈕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DE3B9D-711F-1C6F-03AF-811747329217}"/>
              </a:ext>
            </a:extLst>
          </p:cNvPr>
          <p:cNvSpPr txBox="1"/>
          <p:nvPr/>
        </p:nvSpPr>
        <p:spPr>
          <a:xfrm>
            <a:off x="10308919" y="531076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向右按鈕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557F24-901D-E5AE-5871-049D776F5792}"/>
              </a:ext>
            </a:extLst>
          </p:cNvPr>
          <p:cNvSpPr/>
          <p:nvPr/>
        </p:nvSpPr>
        <p:spPr>
          <a:xfrm>
            <a:off x="5218667" y="2014948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3EC123-8129-3DB3-9077-00A34B0F2AF2}"/>
              </a:ext>
            </a:extLst>
          </p:cNvPr>
          <p:cNvSpPr/>
          <p:nvPr/>
        </p:nvSpPr>
        <p:spPr>
          <a:xfrm>
            <a:off x="5204097" y="287120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CC79A8E-420F-9DBA-D5EA-83ED6E349589}"/>
              </a:ext>
            </a:extLst>
          </p:cNvPr>
          <p:cNvSpPr/>
          <p:nvPr/>
        </p:nvSpPr>
        <p:spPr>
          <a:xfrm>
            <a:off x="5218667" y="3683501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256AB7-F754-9DF1-D944-AF50B3FA9E86}"/>
              </a:ext>
            </a:extLst>
          </p:cNvPr>
          <p:cNvSpPr/>
          <p:nvPr/>
        </p:nvSpPr>
        <p:spPr>
          <a:xfrm>
            <a:off x="5221207" y="4495182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9C3BAA-7705-428B-FF1B-21AE2F03D7F8}"/>
              </a:ext>
            </a:extLst>
          </p:cNvPr>
          <p:cNvSpPr/>
          <p:nvPr/>
        </p:nvSpPr>
        <p:spPr>
          <a:xfrm>
            <a:off x="5218666" y="5306084"/>
            <a:ext cx="816374" cy="13098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0BB957CB-EB12-5052-4ED3-0BE32575E4EA}"/>
              </a:ext>
            </a:extLst>
          </p:cNvPr>
          <p:cNvCxnSpPr>
            <a:cxnSpLocks/>
          </p:cNvCxnSpPr>
          <p:nvPr/>
        </p:nvCxnSpPr>
        <p:spPr>
          <a:xfrm flipV="1">
            <a:off x="5218666" y="2321568"/>
            <a:ext cx="4930503" cy="348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DD1023B-A5D5-ACC9-7B5C-D73F4C8BCEBA}"/>
              </a:ext>
            </a:extLst>
          </p:cNvPr>
          <p:cNvCxnSpPr>
            <a:cxnSpLocks/>
          </p:cNvCxnSpPr>
          <p:nvPr/>
        </p:nvCxnSpPr>
        <p:spPr>
          <a:xfrm>
            <a:off x="10149169" y="2321568"/>
            <a:ext cx="113702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97CED91-63FA-7B40-27D6-3889477EBF7C}"/>
              </a:ext>
            </a:extLst>
          </p:cNvPr>
          <p:cNvSpPr txBox="1"/>
          <p:nvPr/>
        </p:nvSpPr>
        <p:spPr>
          <a:xfrm>
            <a:off x="5158049" y="2283439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7CFF4FA-B172-E0F3-6346-DF6927D874B2}"/>
              </a:ext>
            </a:extLst>
          </p:cNvPr>
          <p:cNvSpPr txBox="1"/>
          <p:nvPr/>
        </p:nvSpPr>
        <p:spPr>
          <a:xfrm>
            <a:off x="9491860" y="2321568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ED3D2875-3D9B-29F4-0205-05300EE880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1208" y="3033317"/>
            <a:ext cx="1226344" cy="12171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AF45E10-63B0-5A6E-621F-5EC5DA96B375}"/>
              </a:ext>
            </a:extLst>
          </p:cNvPr>
          <p:cNvSpPr/>
          <p:nvPr/>
        </p:nvSpPr>
        <p:spPr>
          <a:xfrm>
            <a:off x="2756316" y="3134846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23B3397-78F1-EC0E-06D2-122BF0804EA5}"/>
              </a:ext>
            </a:extLst>
          </p:cNvPr>
          <p:cNvSpPr/>
          <p:nvPr/>
        </p:nvSpPr>
        <p:spPr>
          <a:xfrm>
            <a:off x="2284728" y="3040332"/>
            <a:ext cx="1222823" cy="12171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61113B6-9685-C913-B411-32073D1E5A17}"/>
              </a:ext>
            </a:extLst>
          </p:cNvPr>
          <p:cNvSpPr/>
          <p:nvPr/>
        </p:nvSpPr>
        <p:spPr>
          <a:xfrm>
            <a:off x="2756316" y="3897131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AC302A5-768A-F3D9-30ED-B37789E2E470}"/>
              </a:ext>
            </a:extLst>
          </p:cNvPr>
          <p:cNvSpPr/>
          <p:nvPr/>
        </p:nvSpPr>
        <p:spPr>
          <a:xfrm>
            <a:off x="2345921" y="3515950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5201133-492C-CB0E-75D2-CB6F2B3D1795}"/>
              </a:ext>
            </a:extLst>
          </p:cNvPr>
          <p:cNvSpPr/>
          <p:nvPr/>
        </p:nvSpPr>
        <p:spPr>
          <a:xfrm>
            <a:off x="3187356" y="3531299"/>
            <a:ext cx="276127" cy="26595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8F0D27-EA85-948C-7F20-69A11A67DCC1}"/>
              </a:ext>
            </a:extLst>
          </p:cNvPr>
          <p:cNvSpPr txBox="1"/>
          <p:nvPr/>
        </p:nvSpPr>
        <p:spPr>
          <a:xfrm>
            <a:off x="2473719" y="2644063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上 </a:t>
            </a:r>
            <a:r>
              <a:rPr lang="en-US" altLang="zh-TW" b="1" dirty="0">
                <a:solidFill>
                  <a:srgbClr val="FF0000"/>
                </a:solidFill>
              </a:rPr>
              <a:t>: 16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3F831E1-53D4-3251-AD69-53E20AEB574D}"/>
              </a:ext>
            </a:extLst>
          </p:cNvPr>
          <p:cNvSpPr/>
          <p:nvPr/>
        </p:nvSpPr>
        <p:spPr>
          <a:xfrm>
            <a:off x="2747951" y="3523003"/>
            <a:ext cx="276127" cy="26595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0C43291-A244-E55B-AE7F-0FCCEA868F74}"/>
              </a:ext>
            </a:extLst>
          </p:cNvPr>
          <p:cNvCxnSpPr>
            <a:cxnSpLocks/>
          </p:cNvCxnSpPr>
          <p:nvPr/>
        </p:nvCxnSpPr>
        <p:spPr>
          <a:xfrm>
            <a:off x="3037975" y="3797253"/>
            <a:ext cx="409503" cy="73945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63C6A59-854D-8712-514A-443CDBB089D6}"/>
              </a:ext>
            </a:extLst>
          </p:cNvPr>
          <p:cNvSpPr txBox="1"/>
          <p:nvPr/>
        </p:nvSpPr>
        <p:spPr>
          <a:xfrm>
            <a:off x="3097286" y="4523479"/>
            <a:ext cx="132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重置遊戲</a:t>
            </a:r>
            <a:r>
              <a:rPr lang="en-US" altLang="zh-TW" b="1" dirty="0">
                <a:solidFill>
                  <a:srgbClr val="00B0F0"/>
                </a:solidFill>
              </a:rPr>
              <a:t>:0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DC9432F-BBF8-D095-58BB-6158B5CC9ACD}"/>
              </a:ext>
            </a:extLst>
          </p:cNvPr>
          <p:cNvSpPr txBox="1"/>
          <p:nvPr/>
        </p:nvSpPr>
        <p:spPr>
          <a:xfrm>
            <a:off x="2473719" y="4275547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E2966E2-BD1B-405B-721C-AE23B06165ED}"/>
              </a:ext>
            </a:extLst>
          </p:cNvPr>
          <p:cNvSpPr txBox="1"/>
          <p:nvPr/>
        </p:nvSpPr>
        <p:spPr>
          <a:xfrm>
            <a:off x="1468455" y="3463729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左 </a:t>
            </a:r>
            <a:r>
              <a:rPr lang="en-US" altLang="zh-TW" b="1" dirty="0">
                <a:solidFill>
                  <a:srgbClr val="FF0000"/>
                </a:solidFill>
              </a:rPr>
              <a:t>: 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46902AF-0C7C-1BC4-30BC-09C9BFBD231B}"/>
              </a:ext>
            </a:extLst>
          </p:cNvPr>
          <p:cNvSpPr txBox="1"/>
          <p:nvPr/>
        </p:nvSpPr>
        <p:spPr>
          <a:xfrm>
            <a:off x="3520955" y="3481750"/>
            <a:ext cx="950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下 </a:t>
            </a:r>
            <a:r>
              <a:rPr lang="en-US" altLang="zh-TW" b="1" dirty="0">
                <a:solidFill>
                  <a:srgbClr val="FF0000"/>
                </a:solidFill>
              </a:rPr>
              <a:t>: 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75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CDFA0D-9C77-9A5D-0A0F-B296C0B2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38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AA693B-7E53-0790-C793-E25B8B024501}"/>
              </a:ext>
            </a:extLst>
          </p:cNvPr>
          <p:cNvSpPr txBox="1"/>
          <p:nvPr/>
        </p:nvSpPr>
        <p:spPr>
          <a:xfrm>
            <a:off x="1123954" y="391427"/>
            <a:ext cx="9944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 err="1"/>
              <a:t>1.UART</a:t>
            </a:r>
            <a:r>
              <a:rPr lang="zh-TW" altLang="en-US" sz="3500" b="1" dirty="0"/>
              <a:t>傳輸內容</a:t>
            </a:r>
            <a:r>
              <a:rPr lang="en-US" altLang="zh-TW" sz="3500" b="1" dirty="0"/>
              <a:t>-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地圖陣列</a:t>
            </a:r>
            <a:r>
              <a:rPr lang="en-US" altLang="zh-TW" sz="3500" b="1" dirty="0"/>
              <a:t>]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+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[</a:t>
            </a:r>
            <a:r>
              <a:rPr lang="zh-TW" altLang="en-US" sz="3500" b="1" dirty="0"/>
              <a:t>遊戲狀態</a:t>
            </a:r>
            <a:r>
              <a:rPr lang="en-US" altLang="zh-TW" sz="3500" b="1" dirty="0"/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B73F8-81A5-4746-1181-1CD65F6A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942930"/>
            <a:ext cx="10007951" cy="248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A5B27-2CBC-15BF-A122-AD695A0D6DD1}"/>
              </a:ext>
            </a:extLst>
          </p:cNvPr>
          <p:cNvSpPr/>
          <p:nvPr/>
        </p:nvSpPr>
        <p:spPr>
          <a:xfrm>
            <a:off x="6702708" y="1355741"/>
            <a:ext cx="3102529" cy="2569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15A7B5-3E2F-E3AC-306B-7D3DC3E0637B}"/>
              </a:ext>
            </a:extLst>
          </p:cNvPr>
          <p:cNvSpPr txBox="1"/>
          <p:nvPr/>
        </p:nvSpPr>
        <p:spPr>
          <a:xfrm>
            <a:off x="6761318" y="1310185"/>
            <a:ext cx="3043919" cy="263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0: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空白處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人物可移動空間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牆壁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障礙物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3: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擺放目的地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4: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箱子</a:t>
            </a:r>
            <a:endParaRPr lang="en-US" altLang="zh-TW" sz="1600" b="1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5: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人物位於空白處上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TW" altLang="en-US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人物位於目的地上</a:t>
            </a:r>
            <a:r>
              <a:rPr lang="en-US" altLang="zh-TW" sz="1600" b="1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7: </a:t>
            </a:r>
            <a:r>
              <a:rPr lang="zh-TW" altLang="en-US" sz="1600" b="1" dirty="0">
                <a:solidFill>
                  <a:srgbClr val="676E95"/>
                </a:solidFill>
                <a:latin typeface="Consolas" panose="020B0609020204030204" pitchFamily="49" charset="0"/>
              </a:rPr>
              <a:t>箱子擺放在目的上</a:t>
            </a:r>
            <a:endParaRPr lang="en-US" altLang="zh-TW" sz="1600" b="1" dirty="0">
              <a:solidFill>
                <a:srgbClr val="676E9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5B787-1C32-4C0F-C5A4-7BD81FB0E1D0}"/>
              </a:ext>
            </a:extLst>
          </p:cNvPr>
          <p:cNvSpPr txBox="1"/>
          <p:nvPr/>
        </p:nvSpPr>
        <p:spPr>
          <a:xfrm>
            <a:off x="2902263" y="3763613"/>
            <a:ext cx="204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初始地圖陣列資料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FB0682-23B3-1A63-A446-6A9277613C1F}"/>
              </a:ext>
            </a:extLst>
          </p:cNvPr>
          <p:cNvSpPr txBox="1"/>
          <p:nvPr/>
        </p:nvSpPr>
        <p:spPr>
          <a:xfrm>
            <a:off x="1869699" y="4277069"/>
            <a:ext cx="9036794" cy="460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UART</a:t>
            </a:r>
            <a:r>
              <a:rPr lang="zh-TW" altLang="en-US" b="1" dirty="0"/>
              <a:t>傳輸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地圖陣列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b="1" dirty="0"/>
              <a:t>+</a:t>
            </a:r>
            <a:r>
              <a:rPr lang="zh-TW" altLang="en-US" b="1" dirty="0"/>
              <a:t> </a:t>
            </a:r>
            <a:r>
              <a:rPr lang="en-US" altLang="zh-TW" b="1" dirty="0"/>
              <a:t>[</a:t>
            </a:r>
            <a:r>
              <a:rPr lang="zh-TW" altLang="en-US" b="1" dirty="0"/>
              <a:t>遊戲狀態</a:t>
            </a:r>
            <a:r>
              <a:rPr lang="en-US" altLang="zh-TW" b="1" dirty="0"/>
              <a:t>]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8D49F6-C4B4-0DB5-1FF5-88D3BED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57" y="1355741"/>
            <a:ext cx="3665538" cy="2377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E05182-7FB4-8D28-78AA-65626B679A55}"/>
              </a:ext>
            </a:extLst>
          </p:cNvPr>
          <p:cNvSpPr txBox="1"/>
          <p:nvPr/>
        </p:nvSpPr>
        <p:spPr>
          <a:xfrm>
            <a:off x="1869699" y="4783944"/>
            <a:ext cx="9798372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地圖陣列</a:t>
            </a:r>
            <a:r>
              <a:rPr lang="en-US" altLang="zh-TW" sz="1800" b="1" dirty="0"/>
              <a:t>:</a:t>
            </a:r>
            <a:endParaRPr lang="en-US" altLang="zh-TW" b="1" dirty="0"/>
          </a:p>
          <a:p>
            <a:pPr>
              <a:lnSpc>
                <a:spcPct val="150000"/>
              </a:lnSpc>
            </a:pP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次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UART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，因此傳輸完地圖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共需要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72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次</a:t>
            </a:r>
            <a:r>
              <a:rPr lang="en-US" altLang="zh-TW" dirty="0">
                <a:solidFill>
                  <a:srgbClr val="676E95"/>
                </a:solidFill>
                <a:latin typeface="Consolas" panose="020B0609020204030204" pitchFamily="49" charset="0"/>
              </a:rPr>
              <a:t>UART</a:t>
            </a:r>
            <a:r>
              <a:rPr lang="zh-TW" altLang="en-US" dirty="0">
                <a:solidFill>
                  <a:srgbClr val="676E95"/>
                </a:solidFill>
                <a:latin typeface="Consolas" panose="020B0609020204030204" pitchFamily="49" charset="0"/>
              </a:rPr>
              <a:t>傳輸。</a:t>
            </a:r>
            <a:endParaRPr lang="en-US" altLang="zh-TW" dirty="0">
              <a:solidFill>
                <a:srgbClr val="676E95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37FCDA-DAD3-6533-CFA6-39D6A9576741}"/>
              </a:ext>
            </a:extLst>
          </p:cNvPr>
          <p:cNvSpPr txBox="1"/>
          <p:nvPr/>
        </p:nvSpPr>
        <p:spPr>
          <a:xfrm>
            <a:off x="1869699" y="5661428"/>
            <a:ext cx="9036794" cy="87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/>
              <a:t>遊戲狀態</a:t>
            </a:r>
            <a:r>
              <a:rPr lang="en-US" altLang="zh-TW" sz="1800" b="1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b="0" dirty="0">
                <a:solidFill>
                  <a:srgbClr val="676E95"/>
                </a:solidFill>
                <a:effectLst/>
                <a:latin typeface="Consolas" panose="020B0609020204030204" pitchFamily="49" charset="0"/>
              </a:rPr>
              <a:t>完成所有擺放</a:t>
            </a:r>
            <a:endParaRPr lang="zh-TW" altLang="en-US" b="0" dirty="0">
              <a:solidFill>
                <a:srgbClr val="A6ACCD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7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94DBFD-9AD9-6374-812C-1A26ADE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1143898"/>
            <a:ext cx="7224386" cy="35359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178E55-30D7-ECE2-77BF-0C3D8C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3DA770-DA2B-0D3B-71B9-467F0635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7FC4D7E-AA8A-D0E0-90A0-8BA621357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98239"/>
              </p:ext>
            </p:extLst>
          </p:nvPr>
        </p:nvGraphicFramePr>
        <p:xfrm>
          <a:off x="6108449" y="3133367"/>
          <a:ext cx="5004302" cy="2855429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698070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4306232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資料整合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map[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Map1_HEIGHT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][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Map1_WIDTH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當前地圖資料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zh-TW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Game_State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當前遊戲狀態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Map1_HEIGHT</a:t>
                      </a:r>
                      <a:r>
                        <a:rPr lang="en-US" altLang="zh-TW" sz="1200" dirty="0"/>
                        <a:t> 9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地圖資料的「高度」</a:t>
                      </a:r>
                      <a:endParaRPr lang="en-US" altLang="zh-TW" sz="120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define </a:t>
                      </a:r>
                      <a:r>
                        <a:rPr lang="en-US" altLang="zh-TW" sz="1200" dirty="0" err="1"/>
                        <a:t>Map1_WIDTH</a:t>
                      </a:r>
                      <a:r>
                        <a:rPr lang="en-US" altLang="zh-TW" sz="1200" dirty="0"/>
                        <a:t> 8  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地圖資料的「寬度」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</a:t>
                      </a:r>
                      <a:r>
                        <a:rPr lang="en-US" altLang="zh-TW" sz="1200" dirty="0" err="1"/>
                        <a:t>i</a:t>
                      </a:r>
                      <a:r>
                        <a:rPr lang="en-US" altLang="zh-TW" sz="1200" dirty="0"/>
                        <a:t>;                      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迴圈的地圖高度參數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Int j;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給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迴圈的地圖寬度參數</a:t>
                      </a:r>
                      <a:endParaRPr lang="en-US" altLang="zh-TW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/>
                        <a:t>U8</a:t>
                      </a:r>
                      <a:r>
                        <a:rPr lang="en-US" altLang="zh-TW" sz="1200" dirty="0"/>
                        <a:t> *</a:t>
                      </a:r>
                      <a:r>
                        <a:rPr lang="en-US" altLang="zh-TW" sz="1200" dirty="0" err="1"/>
                        <a:t>byteArray</a:t>
                      </a:r>
                      <a:r>
                        <a:rPr lang="en-US" altLang="zh-TW" sz="1200" dirty="0"/>
                        <a:t>[73]           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//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整合過後的</a:t>
                      </a:r>
                      <a:r>
                        <a:rPr lang="en-US" altLang="zh-TW" sz="1200" b="0" dirty="0">
                          <a:solidFill>
                            <a:srgbClr val="008000"/>
                          </a:solidFill>
                        </a:rPr>
                        <a:t>UART</a:t>
                      </a:r>
                      <a:r>
                        <a:rPr lang="zh-TW" altLang="en-US" sz="1200" b="0" dirty="0">
                          <a:solidFill>
                            <a:srgbClr val="008000"/>
                          </a:solidFill>
                        </a:rPr>
                        <a:t>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首先將當前地圖轉換成一維陣列，並結合當前遊戲狀態</a:t>
                      </a:r>
                      <a:r>
                        <a:rPr lang="en-US" altLang="zh-TW" sz="1200" dirty="0"/>
                        <a:t>(0</a:t>
                      </a:r>
                      <a:r>
                        <a:rPr lang="zh-TW" altLang="en-US" sz="1200" dirty="0"/>
                        <a:t>、</a:t>
                      </a:r>
                      <a:r>
                        <a:rPr lang="en-US" altLang="zh-TW" sz="1200" dirty="0"/>
                        <a:t>1)</a:t>
                      </a:r>
                      <a:r>
                        <a:rPr lang="zh-TW" altLang="en-US" sz="1200" dirty="0"/>
                        <a:t>，整合</a:t>
                      </a:r>
                      <a:r>
                        <a:rPr lang="en-US" altLang="zh-TW" sz="1200" dirty="0"/>
                        <a:t>UART</a:t>
                      </a:r>
                      <a:r>
                        <a:rPr lang="zh-TW" altLang="en-US" sz="1200" dirty="0"/>
                        <a:t>需要傳輸的資料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FD7756-B288-5A0B-00D1-35F1A683CE89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062DFD-6F7E-A12B-75E4-241AD01E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0043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7DAD907-451E-4EBB-DD38-FBCA6C5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71" y="590226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EFAC60F-3C6F-2EDF-8E15-F2C00D825753}"/>
              </a:ext>
            </a:extLst>
          </p:cNvPr>
          <p:cNvSpPr txBox="1"/>
          <p:nvPr/>
        </p:nvSpPr>
        <p:spPr>
          <a:xfrm>
            <a:off x="4975818" y="42249"/>
            <a:ext cx="2234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/>
              <a:t>驗收說明</a:t>
            </a:r>
            <a:endParaRPr lang="en-US" altLang="zh-TW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0E1266-299E-06DE-9914-1464198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70A3747-BB33-BFDA-786A-636D8A5F583E}"/>
              </a:ext>
            </a:extLst>
          </p:cNvPr>
          <p:cNvSpPr txBox="1">
            <a:spLocks/>
          </p:cNvSpPr>
          <p:nvPr/>
        </p:nvSpPr>
        <p:spPr>
          <a:xfrm>
            <a:off x="1196828" y="803629"/>
            <a:ext cx="9905999" cy="55128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endParaRPr lang="en-US" altLang="zh-TW" sz="160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TW" sz="14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6513DBE-921A-ADED-30D5-F960DCFBC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87520"/>
              </p:ext>
            </p:extLst>
          </p:nvPr>
        </p:nvGraphicFramePr>
        <p:xfrm>
          <a:off x="1312445" y="860521"/>
          <a:ext cx="9674764" cy="562732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231794">
                  <a:extLst>
                    <a:ext uri="{9D8B030D-6E8A-4147-A177-3AD203B41FA5}">
                      <a16:colId xmlns:a16="http://schemas.microsoft.com/office/drawing/2014/main" val="2815000630"/>
                    </a:ext>
                  </a:extLst>
                </a:gridCol>
                <a:gridCol w="6442970">
                  <a:extLst>
                    <a:ext uri="{9D8B030D-6E8A-4147-A177-3AD203B41FA5}">
                      <a16:colId xmlns:a16="http://schemas.microsoft.com/office/drawing/2014/main" val="262466031"/>
                    </a:ext>
                  </a:extLst>
                </a:gridCol>
              </a:tblGrid>
              <a:tr h="4435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功能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驗收方式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159482"/>
                  </a:ext>
                </a:extLst>
              </a:tr>
              <a:tr h="4551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開始遊戲</a:t>
                      </a:r>
                      <a:endParaRPr lang="en-US" altLang="zh-TW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當程式燒錄至「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板子」或「按下重置按鈕」，傳輸初始化的地圖到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97261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傳輸資料至</a:t>
                      </a: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繪製遊戲畫面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傳輸「地圖資料」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「遊戲判斷狀態」，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透過「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C#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」將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接收資料繪製出遊戲畫面。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8279"/>
                  </a:ext>
                </a:extLst>
              </a:tr>
              <a:tr h="592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顯示「未擺放」箱子的數量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EGO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燒錄後， 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以二進制顯示目前地圖上「剩餘」箱子的數量。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34208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控制人物角色移動，以及推動箱子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按下「上下左右」對應按鈕後，會「觸發中斷」並更改地圖陣列的資訊，並傳送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資料至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端顯示改變後的地圖。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59163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箱子擺放在目的地上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人物將箱子推到目的地後，地圖上目的地資料會變成箱子與目的地重疊的物件。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108355"/>
                  </a:ext>
                </a:extLst>
              </a:tr>
              <a:tr h="608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「遊玩中」重新遊玩遊戲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按下「重置按鈕」後會「觸發中斷」，回復至初始地圖以及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LED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顯示初始箱子數量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(6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個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570539"/>
                  </a:ext>
                </a:extLst>
              </a:tr>
              <a:tr h="518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「通關後」重新遊玩遊戲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通關後可以按下「上下左右」來重新遊玩遊戲，而「重置按鈕」則是退出遊戲。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938623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遊戲完成判斷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當地圖「沒有」箱子的時候，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傳輸「完成通關狀態」的數值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(1)</a:t>
                      </a:r>
                      <a:r>
                        <a:rPr lang="zh-TW" altLang="en-US" sz="1400" dirty="0">
                          <a:latin typeface="+mn-ea"/>
                          <a:ea typeface="+mn-ea"/>
                        </a:rPr>
                        <a:t>，反之為</a:t>
                      </a:r>
                      <a:r>
                        <a:rPr lang="en-US" altLang="zh-TW" sz="1400" dirty="0">
                          <a:latin typeface="+mn-ea"/>
                          <a:ea typeface="+mn-ea"/>
                        </a:rPr>
                        <a:t>(0)</a:t>
                      </a:r>
                      <a:endParaRPr lang="zh-TW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442082"/>
                  </a:ext>
                </a:extLst>
              </a:tr>
              <a:tr h="59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ea"/>
                          <a:ea typeface="+mn-ea"/>
                        </a:rPr>
                        <a:t>PC</a:t>
                      </a:r>
                      <a:r>
                        <a:rPr lang="zh-TW" altLang="en-US" sz="1400" b="1" dirty="0">
                          <a:latin typeface="+mn-ea"/>
                          <a:ea typeface="+mn-ea"/>
                        </a:rPr>
                        <a:t>顯示通關文字視窗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從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PS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中</a:t>
                      </a:r>
                      <a:r>
                        <a:rPr lang="en-US" altLang="zh-TW" sz="1400" b="0" dirty="0">
                          <a:latin typeface="+mn-ea"/>
                          <a:ea typeface="+mn-ea"/>
                        </a:rPr>
                        <a:t>UART</a:t>
                      </a:r>
                      <a:r>
                        <a:rPr lang="zh-TW" altLang="en-US" sz="1400" b="0" dirty="0">
                          <a:latin typeface="+mn-ea"/>
                          <a:ea typeface="+mn-ea"/>
                        </a:rPr>
                        <a:t>傳來的「遊戲狀態」解碼，判斷是否顯示遊戲通關的文字視窗。</a:t>
                      </a:r>
                      <a:endParaRPr lang="en-US" altLang="zh-TW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676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8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C7F81-D96D-46A2-4F8A-1B013536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E7336A-AD03-A369-1BAB-EB7136A3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2AF696-240C-8583-FDE2-4BA6925E8ABC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27189E-5163-5BE4-52C6-90D656D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-39814"/>
            <a:ext cx="1971016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B9A34B7-17DA-8FC5-B28F-39CD4F30A4E6}"/>
              </a:ext>
            </a:extLst>
          </p:cNvPr>
          <p:cNvSpPr txBox="1"/>
          <p:nvPr/>
        </p:nvSpPr>
        <p:spPr>
          <a:xfrm>
            <a:off x="2273645" y="3037750"/>
            <a:ext cx="115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/>
              <a:t>(</a:t>
            </a:r>
            <a:r>
              <a:rPr lang="zh-TW" altLang="en-US" sz="1200" b="1" dirty="0"/>
              <a:t>地圖陣列資料</a:t>
            </a:r>
            <a:r>
              <a:rPr lang="en-US" altLang="zh-TW" sz="1200" b="1" dirty="0"/>
              <a:t>)</a:t>
            </a:r>
            <a:endParaRPr lang="zh-TW" altLang="en-US" sz="12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7D526F-402C-C83B-12BF-83F7D400D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9" r="17386" b="7241"/>
          <a:stretch/>
        </p:blipFill>
        <p:spPr>
          <a:xfrm>
            <a:off x="1570095" y="1238847"/>
            <a:ext cx="2638009" cy="17209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4DDAAEA-5548-636B-074B-B9A59F48DA4C}"/>
              </a:ext>
            </a:extLst>
          </p:cNvPr>
          <p:cNvSpPr txBox="1"/>
          <p:nvPr/>
        </p:nvSpPr>
        <p:spPr>
          <a:xfrm>
            <a:off x="4688053" y="1146487"/>
            <a:ext cx="6561838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UART</a:t>
            </a:r>
            <a:r>
              <a:rPr lang="zh-TW" altLang="en-US" sz="1600" b="1" dirty="0"/>
              <a:t>資料整合</a:t>
            </a:r>
            <a:r>
              <a:rPr lang="en-US" altLang="zh-TW" sz="1600" b="1" dirty="0"/>
              <a:t>(</a:t>
            </a:r>
            <a:r>
              <a:rPr lang="en-US" altLang="zh-TW" sz="1600" b="1" dirty="0" err="1"/>
              <a:t>73Bytes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地圖陣列</a:t>
            </a:r>
            <a:r>
              <a:rPr lang="en-US" altLang="zh-TW" sz="1600" b="1" dirty="0"/>
              <a:t>](</a:t>
            </a:r>
            <a:r>
              <a:rPr lang="en-US" altLang="zh-TW" sz="1600" b="1" dirty="0" err="1"/>
              <a:t>72Bytes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+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[</a:t>
            </a:r>
            <a:r>
              <a:rPr lang="zh-TW" altLang="en-US" sz="1600" b="1" dirty="0"/>
              <a:t>遊戲狀態</a:t>
            </a:r>
            <a:r>
              <a:rPr lang="en-US" altLang="zh-TW" sz="1600" b="1" dirty="0"/>
              <a:t>] (</a:t>
            </a:r>
            <a:r>
              <a:rPr lang="en-US" altLang="zh-TW" sz="1600" b="1" dirty="0" err="1"/>
              <a:t>1Byte</a:t>
            </a:r>
            <a:r>
              <a:rPr lang="en-US" altLang="zh-TW" sz="1600" b="1" dirty="0"/>
              <a:t>)</a:t>
            </a:r>
            <a:r>
              <a:rPr lang="zh-TW" altLang="en-US" sz="1600" b="1" dirty="0"/>
              <a:t> </a:t>
            </a:r>
            <a:endParaRPr lang="en-US" altLang="zh-TW" sz="1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35E9C8-7C5F-DC59-A4D6-2A50EF2A75FB}"/>
              </a:ext>
            </a:extLst>
          </p:cNvPr>
          <p:cNvSpPr txBox="1"/>
          <p:nvPr/>
        </p:nvSpPr>
        <p:spPr>
          <a:xfrm>
            <a:off x="4722627" y="1557079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rgbClr val="FF0000"/>
                </a:solidFill>
              </a:rPr>
              <a:t>1.</a:t>
            </a:r>
            <a:r>
              <a:rPr lang="zh-TW" altLang="en-US" sz="1400" b="1" dirty="0">
                <a:solidFill>
                  <a:srgbClr val="FF0000"/>
                </a:solidFill>
              </a:rPr>
              <a:t>地圖陣列 </a:t>
            </a:r>
            <a:r>
              <a:rPr lang="en-US" altLang="zh-TW" sz="1400" b="1" dirty="0">
                <a:solidFill>
                  <a:srgbClr val="FF0000"/>
                </a:solidFill>
              </a:rPr>
              <a:t>(map) : </a:t>
            </a:r>
          </a:p>
          <a:p>
            <a:pPr>
              <a:lnSpc>
                <a:spcPct val="150000"/>
              </a:lnSpc>
            </a:pP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每一個物件使用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次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UART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傳輸</a:t>
            </a:r>
            <a:r>
              <a:rPr lang="zh-TW" altLang="en-US" sz="1400" dirty="0">
                <a:latin typeface="Consolas" panose="020B0609020204030204" pitchFamily="49" charset="0"/>
              </a:rPr>
              <a:t>，因此傳輸完地圖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每個物件</a:t>
            </a:r>
            <a:r>
              <a:rPr lang="zh-TW" altLang="en-US" sz="1400" dirty="0">
                <a:latin typeface="Consolas" panose="020B0609020204030204" pitchFamily="49" charset="0"/>
              </a:rPr>
              <a:t>共需要</a:t>
            </a:r>
            <a:r>
              <a:rPr lang="en-US" altLang="zh-TW" sz="1400" dirty="0">
                <a:latin typeface="Consolas" panose="020B0609020204030204" pitchFamily="49" charset="0"/>
              </a:rPr>
              <a:t>72</a:t>
            </a:r>
            <a:r>
              <a:rPr lang="zh-TW" altLang="en-US" sz="1400" dirty="0">
                <a:latin typeface="Consolas" panose="020B0609020204030204" pitchFamily="49" charset="0"/>
              </a:rPr>
              <a:t>次</a:t>
            </a:r>
            <a:r>
              <a:rPr lang="en-US" altLang="zh-TW" sz="1400" dirty="0">
                <a:latin typeface="Consolas" panose="020B0609020204030204" pitchFamily="49" charset="0"/>
              </a:rPr>
              <a:t>UART</a:t>
            </a:r>
            <a:r>
              <a:rPr lang="zh-TW" altLang="en-US" sz="1400" dirty="0">
                <a:latin typeface="Consolas" panose="020B0609020204030204" pitchFamily="49" charset="0"/>
              </a:rPr>
              <a:t>傳輸。</a:t>
            </a:r>
            <a:endParaRPr lang="en-US" altLang="zh-TW" sz="1400" dirty="0">
              <a:latin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BDAAE2-43B7-757A-75E9-CEA80FC7A97D}"/>
              </a:ext>
            </a:extLst>
          </p:cNvPr>
          <p:cNvSpPr txBox="1"/>
          <p:nvPr/>
        </p:nvSpPr>
        <p:spPr>
          <a:xfrm>
            <a:off x="4721070" y="2339718"/>
            <a:ext cx="6319680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accent1"/>
                </a:solidFill>
              </a:rPr>
              <a:t>2.</a:t>
            </a:r>
            <a:r>
              <a:rPr lang="zh-TW" altLang="en-US" sz="14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400" b="1" dirty="0">
                <a:solidFill>
                  <a:schemeClr val="accent1"/>
                </a:solidFill>
              </a:rPr>
              <a:t>(</a:t>
            </a:r>
            <a:r>
              <a:rPr lang="en-US" altLang="zh-TW" sz="14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400" b="1" dirty="0">
                <a:solidFill>
                  <a:schemeClr val="accent1"/>
                </a:solidFill>
              </a:rPr>
              <a:t>)</a:t>
            </a:r>
            <a:r>
              <a:rPr lang="zh-TW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zh-TW" sz="1400" b="1" dirty="0">
                <a:solidFill>
                  <a:schemeClr val="accent1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TW" sz="1400" b="0" dirty="0">
                <a:effectLst/>
                <a:latin typeface="Consolas" panose="020B0609020204030204" pitchFamily="49" charset="0"/>
              </a:rPr>
              <a:t>(1)0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地圖上還有箱子未被擺放 </a:t>
            </a:r>
            <a:r>
              <a:rPr lang="en-US" altLang="zh-TW" sz="1400" b="0" dirty="0">
                <a:effectLst/>
                <a:latin typeface="Consolas" panose="020B0609020204030204" pitchFamily="49" charset="0"/>
              </a:rPr>
              <a:t>, (2)1 : </a:t>
            </a:r>
            <a:r>
              <a:rPr lang="zh-TW" altLang="en-US" sz="1400" b="0" dirty="0">
                <a:effectLst/>
                <a:latin typeface="Consolas" panose="020B0609020204030204" pitchFamily="49" charset="0"/>
              </a:rPr>
              <a:t>完成所有擺放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7EF838-530A-A230-2AB3-483762D1B41B}"/>
              </a:ext>
            </a:extLst>
          </p:cNvPr>
          <p:cNvSpPr/>
          <p:nvPr/>
        </p:nvSpPr>
        <p:spPr>
          <a:xfrm>
            <a:off x="1949708" y="5165407"/>
            <a:ext cx="8901478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A7A66E-A2B4-8A4B-C78B-7ECACDC13728}"/>
              </a:ext>
            </a:extLst>
          </p:cNvPr>
          <p:cNvSpPr txBox="1"/>
          <p:nvPr/>
        </p:nvSpPr>
        <p:spPr>
          <a:xfrm>
            <a:off x="1970984" y="5166098"/>
            <a:ext cx="8880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輸出的</a:t>
            </a:r>
            <a:r>
              <a:rPr lang="en-US" altLang="zh-TW" sz="1400" b="1" dirty="0" err="1"/>
              <a:t>byteArray</a:t>
            </a:r>
            <a:r>
              <a:rPr lang="en-US" altLang="zh-TW" sz="1400" b="1" dirty="0"/>
              <a:t>[73]</a:t>
            </a:r>
            <a:r>
              <a:rPr lang="zh-TW" altLang="en-US" sz="1400" b="1" dirty="0"/>
              <a:t>裡面，必須包含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6BAB814-71B4-FC42-EDF4-3E27EEC28054}"/>
              </a:ext>
            </a:extLst>
          </p:cNvPr>
          <p:cNvCxnSpPr>
            <a:cxnSpLocks/>
          </p:cNvCxnSpPr>
          <p:nvPr/>
        </p:nvCxnSpPr>
        <p:spPr>
          <a:xfrm>
            <a:off x="1735152" y="4657304"/>
            <a:ext cx="87468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21EA29E-2BBA-B214-B581-F5DC67758E6B}"/>
              </a:ext>
            </a:extLst>
          </p:cNvPr>
          <p:cNvCxnSpPr>
            <a:cxnSpLocks/>
          </p:cNvCxnSpPr>
          <p:nvPr/>
        </p:nvCxnSpPr>
        <p:spPr>
          <a:xfrm>
            <a:off x="10482008" y="4657304"/>
            <a:ext cx="259317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9918A6-8545-63D9-EF41-39D240C23CB1}"/>
              </a:ext>
            </a:extLst>
          </p:cNvPr>
          <p:cNvSpPr txBox="1"/>
          <p:nvPr/>
        </p:nvSpPr>
        <p:spPr>
          <a:xfrm>
            <a:off x="4914300" y="4657304"/>
            <a:ext cx="1496785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FF0000"/>
                </a:solidFill>
              </a:rPr>
              <a:t>地圖陣列</a:t>
            </a:r>
            <a:r>
              <a:rPr lang="en-US" altLang="zh-TW" sz="1200" b="1" dirty="0">
                <a:solidFill>
                  <a:srgbClr val="FF0000"/>
                </a:solidFill>
              </a:rPr>
              <a:t>[72 bytes]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F004A3-C116-447C-738E-A36FE6253283}"/>
              </a:ext>
            </a:extLst>
          </p:cNvPr>
          <p:cNvSpPr txBox="1"/>
          <p:nvPr/>
        </p:nvSpPr>
        <p:spPr>
          <a:xfrm>
            <a:off x="9388634" y="4657303"/>
            <a:ext cx="1428320" cy="337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[1 byte]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4E11DC9-2101-C9ED-25DC-7B0DA7C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152" y="4166775"/>
            <a:ext cx="9006173" cy="46310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4A8921D-7D5A-2960-59A1-AA1939BDD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681" y="3555119"/>
            <a:ext cx="6740636" cy="25925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C22F03-D4FB-3C33-0E62-0A1D0700B1FE}"/>
              </a:ext>
            </a:extLst>
          </p:cNvPr>
          <p:cNvSpPr txBox="1"/>
          <p:nvPr/>
        </p:nvSpPr>
        <p:spPr>
          <a:xfrm>
            <a:off x="5609745" y="3826987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15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2FF8C9-8468-7215-0C8B-D5A4B42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4EF200-C5DC-5D84-3893-72E1D9BE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770058"/>
            <a:ext cx="10007951" cy="248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2F1ED5F-6E0C-2799-87A4-0490CEA8D93C}"/>
              </a:ext>
            </a:extLst>
          </p:cNvPr>
          <p:cNvSpPr txBox="1"/>
          <p:nvPr/>
        </p:nvSpPr>
        <p:spPr>
          <a:xfrm>
            <a:off x="5177063" y="147707"/>
            <a:ext cx="1837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API-PS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92FA4F-DF87-A403-CB58-71EDCD0EF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5" y="126478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B88775-45AC-F345-950E-9E5B43C9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24" y="1149754"/>
            <a:ext cx="7338696" cy="211092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897D073-8EAC-7E74-4985-8FBD6D78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16675"/>
              </p:ext>
            </p:extLst>
          </p:nvPr>
        </p:nvGraphicFramePr>
        <p:xfrm>
          <a:off x="4874732" y="3067359"/>
          <a:ext cx="6479068" cy="3020583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  <a:tableStyleId>{5940675A-B579-460E-94D1-54222C63F5DA}</a:tableStyleId>
              </a:tblPr>
              <a:tblGrid>
                <a:gridCol w="903791">
                  <a:extLst>
                    <a:ext uri="{9D8B030D-6E8A-4147-A177-3AD203B41FA5}">
                      <a16:colId xmlns:a16="http://schemas.microsoft.com/office/drawing/2014/main" val="3132115699"/>
                    </a:ext>
                  </a:extLst>
                </a:gridCol>
                <a:gridCol w="5575277">
                  <a:extLst>
                    <a:ext uri="{9D8B030D-6E8A-4147-A177-3AD203B41FA5}">
                      <a16:colId xmlns:a16="http://schemas.microsoft.com/office/drawing/2014/main" val="2291550787"/>
                    </a:ext>
                  </a:extLst>
                </a:gridCol>
              </a:tblGrid>
              <a:tr h="70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名稱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/>
                        <a:t>UART</a:t>
                      </a:r>
                      <a:r>
                        <a:rPr lang="zh-TW" altLang="en-US" sz="1200" b="1" dirty="0"/>
                        <a:t>資料傳輸</a:t>
                      </a:r>
                      <a:endParaRPr lang="en-US" altLang="zh-TW" sz="1200" b="1" dirty="0"/>
                    </a:p>
                    <a:p>
                      <a:pPr algn="ctr"/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Uart_SendData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zh-TW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65886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指向要調用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傳輸函數的</a:t>
                      </a:r>
                      <a:r>
                        <a:rPr lang="en-US" altLang="zh-TW" sz="120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endParaRPr lang="en-US" altLang="zh-TW" sz="1200" b="1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U8</a:t>
                      </a:r>
                      <a:r>
                        <a:rPr lang="en-US" altLang="zh-TW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需要傳輸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UART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的資料</a:t>
                      </a:r>
                      <a:endParaRPr lang="en-US" altLang="zh-TW" sz="1200" b="0" i="0" kern="1200" dirty="0">
                        <a:solidFill>
                          <a:srgbClr val="008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234013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參數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u32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儲存傳輸完成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個位元組的數量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volatile static 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en-US" altLang="zh-TW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126345"/>
                  </a:ext>
                </a:extLst>
              </a:tr>
              <a:tr h="41014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輸出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TotalByteSend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</a:t>
                      </a:r>
                      <a:r>
                        <a:rPr lang="en-US" altLang="zh-TW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zh-TW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儲存當前總共傳輸多少個位元組</a:t>
                      </a:r>
                      <a:endParaRPr lang="zh-TW" altLang="en-US" sz="1200" b="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396973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功能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首先指標對應指定的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InstancePtr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，接著透過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MapToArray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得到慾傳輸的資料，並透過</a:t>
                      </a:r>
                      <a:r>
                        <a:rPr lang="en-US" altLang="zh-TW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XUartPs_Send</a:t>
                      </a:r>
                      <a:r>
                        <a:rPr lang="en-US" altLang="zh-TW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函示傳輸</a:t>
                      </a:r>
                      <a:r>
                        <a:rPr lang="en-US" altLang="zh-TW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1Byte</a:t>
                      </a:r>
                      <a:r>
                        <a:rPr lang="zh-TW" altLang="en-US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的資料，重複動作直到</a:t>
                      </a:r>
                      <a:r>
                        <a:rPr lang="en-US" altLang="zh-TW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TransmitBuffer</a:t>
                      </a:r>
                      <a:r>
                        <a:rPr lang="en-US" altLang="zh-TW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[73]</a:t>
                      </a:r>
                      <a:r>
                        <a:rPr lang="zh-TW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所有資料傳輸完畢。</a:t>
                      </a:r>
                      <a:endParaRPr lang="zh-TW" altLang="en-US" sz="1200" u="none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94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36E2C5-1FFF-E21B-9320-A043EBBD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BD5625-A924-8535-1820-9C789435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1190C2-6D79-135F-3D7D-E570F6BC2B6D}"/>
              </a:ext>
            </a:extLst>
          </p:cNvPr>
          <p:cNvSpPr txBox="1"/>
          <p:nvPr/>
        </p:nvSpPr>
        <p:spPr>
          <a:xfrm>
            <a:off x="5226289" y="136524"/>
            <a:ext cx="17394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單元測試</a:t>
            </a:r>
            <a:endParaRPr lang="en-US" altLang="zh-TW" sz="30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5ECBCE-5837-1075-F811-71046D4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11" y="17025"/>
            <a:ext cx="1490118" cy="7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80289A6-ABA5-0384-7E03-95B8EB959F80}"/>
              </a:ext>
            </a:extLst>
          </p:cNvPr>
          <p:cNvSpPr/>
          <p:nvPr/>
        </p:nvSpPr>
        <p:spPr>
          <a:xfrm>
            <a:off x="1892878" y="5656542"/>
            <a:ext cx="8669661" cy="538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rnd">
            <a:solidFill>
              <a:schemeClr val="tx1">
                <a:alpha val="44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30CE0-7570-5FD1-07EC-3F0A6B1A6A16}"/>
              </a:ext>
            </a:extLst>
          </p:cNvPr>
          <p:cNvSpPr txBox="1"/>
          <p:nvPr/>
        </p:nvSpPr>
        <p:spPr>
          <a:xfrm>
            <a:off x="1914154" y="5657233"/>
            <a:ext cx="8648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測試預期結果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endParaRPr lang="en-US" altLang="zh-TW" sz="1400" b="1" dirty="0"/>
          </a:p>
          <a:p>
            <a:r>
              <a:rPr lang="en-US" altLang="zh-TW" sz="1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Uart_SendData</a:t>
            </a:r>
            <a:r>
              <a:rPr lang="en-US" altLang="zh-TW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400" b="1" dirty="0"/>
              <a:t>傳輸到</a:t>
            </a:r>
            <a:r>
              <a:rPr lang="en-US" altLang="zh-TW" sz="1400" b="1" dirty="0"/>
              <a:t>PC</a:t>
            </a:r>
            <a:r>
              <a:rPr lang="zh-TW" altLang="en-US" sz="1400" b="1" dirty="0"/>
              <a:t>端的資料有  </a:t>
            </a:r>
            <a:r>
              <a:rPr lang="en-US" altLang="zh-TW" sz="1400" b="1" dirty="0"/>
              <a:t>1. [</a:t>
            </a:r>
            <a:r>
              <a:rPr lang="zh-TW" altLang="en-US" sz="1400" b="1" dirty="0"/>
              <a:t>地圖陣列</a:t>
            </a:r>
            <a:r>
              <a:rPr lang="en-US" altLang="zh-TW" sz="1400" b="1" dirty="0"/>
              <a:t>](</a:t>
            </a:r>
            <a:r>
              <a:rPr lang="en-US" altLang="zh-TW" sz="1400" b="1" dirty="0" err="1"/>
              <a:t>72Bytes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+</a:t>
            </a:r>
            <a:r>
              <a:rPr lang="zh-TW" altLang="en-US" sz="1400" b="1" dirty="0"/>
              <a:t>  </a:t>
            </a:r>
            <a:r>
              <a:rPr lang="en-US" altLang="zh-TW" sz="1400" b="1" dirty="0"/>
              <a:t>2. [</a:t>
            </a:r>
            <a:r>
              <a:rPr lang="zh-TW" altLang="en-US" sz="1400" b="1" dirty="0"/>
              <a:t>遊戲狀態</a:t>
            </a:r>
            <a:r>
              <a:rPr lang="en-US" altLang="zh-TW" sz="1400" b="1" dirty="0"/>
              <a:t>] (</a:t>
            </a:r>
            <a:r>
              <a:rPr lang="en-US" altLang="zh-TW" sz="1400" b="1" dirty="0" err="1"/>
              <a:t>1Byte</a:t>
            </a:r>
            <a:r>
              <a:rPr lang="en-US" altLang="zh-TW" sz="1400" b="1" dirty="0"/>
              <a:t>)</a:t>
            </a:r>
            <a:r>
              <a:rPr lang="zh-TW" altLang="en-US" sz="1400" b="1" dirty="0"/>
              <a:t> 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7E489B-FAE5-93AD-2DFC-E0508359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04" y="4631442"/>
            <a:ext cx="6632786" cy="53852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EDDB4E-7C26-AC70-71A9-6A98CAAB4AA6}"/>
              </a:ext>
            </a:extLst>
          </p:cNvPr>
          <p:cNvSpPr txBox="1"/>
          <p:nvPr/>
        </p:nvSpPr>
        <p:spPr>
          <a:xfrm>
            <a:off x="5279547" y="5258111"/>
            <a:ext cx="4200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UART</a:t>
            </a:r>
            <a:r>
              <a:rPr lang="zh-TW" altLang="en-US" sz="1200" b="1" dirty="0"/>
              <a:t>傳輸「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MapToArray</a:t>
            </a:r>
            <a:r>
              <a:rPr lang="en-US" altLang="zh-TW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zh-TW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輸出的</a:t>
            </a:r>
            <a:r>
              <a:rPr lang="zh-TW" altLang="en-US" sz="1200" b="1" dirty="0"/>
              <a:t>資料」至</a:t>
            </a:r>
            <a:r>
              <a:rPr lang="en-US" altLang="zh-TW" sz="1200" b="1" dirty="0"/>
              <a:t>PC</a:t>
            </a:r>
            <a:r>
              <a:rPr lang="zh-TW" altLang="en-US" sz="1200" b="1" dirty="0"/>
              <a:t>端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29E3DA-3734-BDCA-480F-C5EC46DD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53" y="1047698"/>
            <a:ext cx="6296886" cy="32862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398732-86CF-8216-EB62-D1C16F3B8271}"/>
              </a:ext>
            </a:extLst>
          </p:cNvPr>
          <p:cNvSpPr/>
          <p:nvPr/>
        </p:nvSpPr>
        <p:spPr>
          <a:xfrm>
            <a:off x="4327101" y="2406348"/>
            <a:ext cx="511093" cy="1256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65B7DA-C19E-8CA5-03DA-24C88AC6309B}"/>
              </a:ext>
            </a:extLst>
          </p:cNvPr>
          <p:cNvSpPr/>
          <p:nvPr/>
        </p:nvSpPr>
        <p:spPr>
          <a:xfrm>
            <a:off x="4013172" y="4551935"/>
            <a:ext cx="6772059" cy="6887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82AF6BB-64EB-C792-8B15-AE295011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" y="1590064"/>
            <a:ext cx="3136026" cy="2487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0548B-4C24-3A74-4F26-4B00E0E8D350}"/>
              </a:ext>
            </a:extLst>
          </p:cNvPr>
          <p:cNvSpPr txBox="1"/>
          <p:nvPr/>
        </p:nvSpPr>
        <p:spPr>
          <a:xfrm>
            <a:off x="1070130" y="3872263"/>
            <a:ext cx="2656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accent1"/>
                </a:solidFill>
              </a:rPr>
              <a:t>2.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 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en-US" altLang="zh-TW" sz="1200" b="1" dirty="0" err="1">
                <a:solidFill>
                  <a:schemeClr val="accent1"/>
                </a:solidFill>
              </a:rPr>
              <a:t>Sokoban_Game_State</a:t>
            </a:r>
            <a:r>
              <a:rPr lang="en-US" altLang="zh-TW" sz="1200" b="1" dirty="0">
                <a:solidFill>
                  <a:schemeClr val="accent1"/>
                </a:solidFill>
              </a:rPr>
              <a:t>)</a:t>
            </a:r>
            <a:r>
              <a:rPr lang="zh-TW" altLang="en-US" sz="1200" b="1" dirty="0">
                <a:solidFill>
                  <a:schemeClr val="accent1"/>
                </a:solidFill>
              </a:rPr>
              <a:t> </a:t>
            </a:r>
            <a:endParaRPr lang="en-US" altLang="zh-TW" sz="1200" b="1" dirty="0">
              <a:solidFill>
                <a:schemeClr val="accent1"/>
              </a:solidFill>
            </a:endParaRPr>
          </a:p>
          <a:p>
            <a:r>
              <a:rPr lang="zh-TW" altLang="en-US" sz="1200" b="1" dirty="0">
                <a:solidFill>
                  <a:schemeClr val="accent1"/>
                </a:solidFill>
              </a:rPr>
              <a:t>    尚未通關</a:t>
            </a:r>
            <a:r>
              <a:rPr lang="en-US" altLang="zh-TW" sz="1200" b="1" dirty="0">
                <a:solidFill>
                  <a:schemeClr val="accent1"/>
                </a:solidFill>
              </a:rPr>
              <a:t>(</a:t>
            </a:r>
            <a:r>
              <a:rPr lang="zh-TW" altLang="en-US" sz="1200" b="1" dirty="0">
                <a:solidFill>
                  <a:schemeClr val="accent1"/>
                </a:solidFill>
              </a:rPr>
              <a:t>遊戲狀態</a:t>
            </a:r>
            <a:r>
              <a:rPr lang="en-US" altLang="zh-TW" sz="1200" b="1" dirty="0">
                <a:solidFill>
                  <a:schemeClr val="accent1"/>
                </a:solidFill>
              </a:rPr>
              <a:t>0)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F947EA-7F35-4F45-65AF-05093A845025}"/>
              </a:ext>
            </a:extLst>
          </p:cNvPr>
          <p:cNvSpPr txBox="1"/>
          <p:nvPr/>
        </p:nvSpPr>
        <p:spPr>
          <a:xfrm>
            <a:off x="4795417" y="2894223"/>
            <a:ext cx="96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1.</a:t>
            </a:r>
            <a:r>
              <a:rPr lang="zh-TW" altLang="en-US" sz="1200" b="1" dirty="0">
                <a:solidFill>
                  <a:srgbClr val="FF0000"/>
                </a:solidFill>
              </a:rPr>
              <a:t>地圖資料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0D1C844-04EE-78E9-8358-1A441A5646C8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 flipH="1">
            <a:off x="4013171" y="3034557"/>
            <a:ext cx="313929" cy="1861732"/>
          </a:xfrm>
          <a:prstGeom prst="bentConnector3">
            <a:avLst>
              <a:gd name="adj1" fmla="val -72819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5D994B2B-9608-06A2-F084-18AB23599476}"/>
              </a:ext>
            </a:extLst>
          </p:cNvPr>
          <p:cNvCxnSpPr>
            <a:cxnSpLocks/>
          </p:cNvCxnSpPr>
          <p:nvPr/>
        </p:nvCxnSpPr>
        <p:spPr>
          <a:xfrm>
            <a:off x="4128516" y="4896289"/>
            <a:ext cx="53939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E6B6200-C7BD-81ED-83DB-505AD8B2A260}"/>
              </a:ext>
            </a:extLst>
          </p:cNvPr>
          <p:cNvCxnSpPr>
            <a:cxnSpLocks/>
          </p:cNvCxnSpPr>
          <p:nvPr/>
        </p:nvCxnSpPr>
        <p:spPr>
          <a:xfrm>
            <a:off x="9522460" y="4896289"/>
            <a:ext cx="11176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4DF834-BB75-98F6-B9C3-61CED1FC363E}"/>
              </a:ext>
            </a:extLst>
          </p:cNvPr>
          <p:cNvSpPr txBox="1"/>
          <p:nvPr/>
        </p:nvSpPr>
        <p:spPr>
          <a:xfrm>
            <a:off x="1818796" y="1870313"/>
            <a:ext cx="97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單元呼叫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56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93219A-4CD5-F7A8-FBBC-3593E8B6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43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DAD9-4ECD-D30A-FA08-7EE442BA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362050A-CFD9-BC51-5036-FAC7BCA5DC19}"/>
              </a:ext>
            </a:extLst>
          </p:cNvPr>
          <p:cNvSpPr txBox="1"/>
          <p:nvPr/>
        </p:nvSpPr>
        <p:spPr>
          <a:xfrm>
            <a:off x="5612796" y="168055"/>
            <a:ext cx="9664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效能</a:t>
            </a:r>
            <a:endParaRPr lang="en-US" altLang="zh-TW" sz="3000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2E7A727-3855-F9A5-090B-6979D60E6B45}"/>
              </a:ext>
            </a:extLst>
          </p:cNvPr>
          <p:cNvSpPr txBox="1">
            <a:spLocks/>
          </p:cNvSpPr>
          <p:nvPr/>
        </p:nvSpPr>
        <p:spPr>
          <a:xfrm>
            <a:off x="1321402" y="1141108"/>
            <a:ext cx="8270339" cy="5363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傳輸</a:t>
            </a:r>
            <a:r>
              <a:rPr lang="en-US" altLang="zh-TW" sz="2400" dirty="0" err="1"/>
              <a:t>73Bytes</a:t>
            </a:r>
            <a:r>
              <a:rPr lang="zh-TW" altLang="en-US" sz="2400" dirty="0"/>
              <a:t>至</a:t>
            </a:r>
            <a:r>
              <a:rPr lang="en-US" altLang="zh-TW" sz="2400" dirty="0"/>
              <a:t>PC</a:t>
            </a:r>
            <a:r>
              <a:rPr lang="zh-TW" altLang="en-US" sz="2400" dirty="0"/>
              <a:t>端所需要的時間 </a:t>
            </a:r>
            <a:r>
              <a:rPr lang="en-US" altLang="zh-TW" sz="2400" dirty="0"/>
              <a:t>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919DA3-93B3-1DD4-77A1-C63DF061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23" y="1750390"/>
            <a:ext cx="7610618" cy="10152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7E56DD-0867-E9C4-ADFB-7143232A144C}"/>
              </a:ext>
            </a:extLst>
          </p:cNvPr>
          <p:cNvSpPr txBox="1"/>
          <p:nvPr/>
        </p:nvSpPr>
        <p:spPr>
          <a:xfrm>
            <a:off x="1893439" y="2918783"/>
            <a:ext cx="45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73</a:t>
            </a:r>
            <a:r>
              <a:rPr lang="zh-TW" altLang="en-US" dirty="0"/>
              <a:t> </a:t>
            </a:r>
            <a:r>
              <a:rPr lang="en-US" altLang="zh-TW" dirty="0"/>
              <a:t>Bytes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err="1"/>
              <a:t>0.00868ms</a:t>
            </a:r>
            <a:r>
              <a:rPr lang="en-US" altLang="zh-TW" dirty="0"/>
              <a:t> * 73 = </a:t>
            </a:r>
            <a:r>
              <a:rPr lang="zh-TW" altLang="en-US" dirty="0"/>
              <a:t>約</a:t>
            </a:r>
            <a:r>
              <a:rPr lang="en-US" altLang="zh-TW" dirty="0"/>
              <a:t>6</a:t>
            </a:r>
            <a:r>
              <a:rPr lang="zh-TW" altLang="en-US" dirty="0"/>
              <a:t>毫秒時間</a:t>
            </a:r>
          </a:p>
        </p:txBody>
      </p:sp>
    </p:spTree>
    <p:extLst>
      <p:ext uri="{BB962C8B-B14F-4D97-AF65-F5344CB8AC3E}">
        <p14:creationId xmlns:p14="http://schemas.microsoft.com/office/powerpoint/2010/main" val="32331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23E571-D330-7984-86E8-E37B425B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44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9A97DA-A292-D0D4-C374-9072AAB6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4" y="643009"/>
            <a:ext cx="10007951" cy="24871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5A1D38-30BA-0044-6487-06501EDEA6A4}"/>
              </a:ext>
            </a:extLst>
          </p:cNvPr>
          <p:cNvSpPr txBox="1"/>
          <p:nvPr/>
        </p:nvSpPr>
        <p:spPr>
          <a:xfrm>
            <a:off x="4853676" y="168055"/>
            <a:ext cx="24846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000" b="1" dirty="0"/>
              <a:t>實際遊玩結果</a:t>
            </a:r>
            <a:endParaRPr lang="en-US" altLang="zh-TW" sz="30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6AE688-55F2-583C-6116-58AF125F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24" y="2446341"/>
            <a:ext cx="3972772" cy="2819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700295D-B843-1ABB-FE90-8E513D1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9132" y="3520021"/>
            <a:ext cx="1686294" cy="70020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84556B4-F6D1-A472-FAE6-8027DA0A574E}"/>
              </a:ext>
            </a:extLst>
          </p:cNvPr>
          <p:cNvSpPr/>
          <p:nvPr/>
        </p:nvSpPr>
        <p:spPr>
          <a:xfrm rot="16200000">
            <a:off x="5366096" y="3946980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25CD555-1525-2AF5-3A30-E2AE02FE26FE}"/>
              </a:ext>
            </a:extLst>
          </p:cNvPr>
          <p:cNvSpPr txBox="1"/>
          <p:nvPr/>
        </p:nvSpPr>
        <p:spPr>
          <a:xfrm>
            <a:off x="2294600" y="1982038"/>
            <a:ext cx="1567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/>
              <a:t>初始遊戲畫面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62F5CA-F799-AD9C-BB66-01DE59DD8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929" y="2446964"/>
            <a:ext cx="3972772" cy="2819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3011AB-CAB5-1598-7AB9-FF2C6E63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45" y="3026977"/>
            <a:ext cx="647156" cy="1701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BC426CC-BB0B-C080-CAD0-8FD5512EC992}"/>
              </a:ext>
            </a:extLst>
          </p:cNvPr>
          <p:cNvSpPr/>
          <p:nvPr/>
        </p:nvSpPr>
        <p:spPr>
          <a:xfrm rot="16200000">
            <a:off x="10824852" y="3946979"/>
            <a:ext cx="1057895" cy="4746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948A7D-3452-C0FA-35EA-2B7C00B6B2C3}"/>
              </a:ext>
            </a:extLst>
          </p:cNvPr>
          <p:cNvSpPr txBox="1"/>
          <p:nvPr/>
        </p:nvSpPr>
        <p:spPr>
          <a:xfrm>
            <a:off x="7715512" y="1982038"/>
            <a:ext cx="179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通關時</a:t>
            </a:r>
            <a:r>
              <a:rPr lang="zh-TW" altLang="en-US" sz="1800" b="1" dirty="0"/>
              <a:t>遊戲畫面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20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12F40-E1FB-95DC-5C0C-3F079195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45</a:t>
            </a:fld>
            <a:endParaRPr lang="zh-TW" altLang="en-US" noProof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58C0FF-D463-D375-D201-DF396B6D992D}"/>
              </a:ext>
            </a:extLst>
          </p:cNvPr>
          <p:cNvSpPr txBox="1">
            <a:spLocks/>
          </p:cNvSpPr>
          <p:nvPr/>
        </p:nvSpPr>
        <p:spPr>
          <a:xfrm>
            <a:off x="2142638" y="973935"/>
            <a:ext cx="8624889" cy="53824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遊戲啟動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顯示初始化地圖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顯示人物座標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確認顯示人物座標</a:t>
            </a:r>
            <a:r>
              <a:rPr lang="en-US" altLang="zh-TW" sz="2200" dirty="0">
                <a:sym typeface="Wingdings" panose="05000000000000000000" pitchFamily="2" charset="2"/>
              </a:rPr>
              <a:t>X</a:t>
            </a:r>
            <a:r>
              <a:rPr lang="zh-TW" altLang="en-US" sz="2200" dirty="0">
                <a:sym typeface="Wingdings" panose="05000000000000000000" pitchFamily="2" charset="2"/>
              </a:rPr>
              <a:t>軸和</a:t>
            </a:r>
            <a:r>
              <a:rPr lang="en-US" altLang="zh-TW" sz="2200" dirty="0">
                <a:sym typeface="Wingdings" panose="05000000000000000000" pitchFamily="2" charset="2"/>
              </a:rPr>
              <a:t>Y</a:t>
            </a:r>
            <a:r>
              <a:rPr lang="zh-TW" altLang="en-US" sz="2200" dirty="0">
                <a:sym typeface="Wingdings" panose="05000000000000000000" pitchFamily="2" charset="2"/>
              </a:rPr>
              <a:t>軸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人物移動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確認人物往指定方向移動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>
                <a:sym typeface="Wingdings" panose="05000000000000000000" pitchFamily="2" charset="2"/>
              </a:rPr>
              <a:t>人物推動箱子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確認箱子有被人物推動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箱子推至目的地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確認箱子與目的地重疊，顯示擺放完成方塊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人物經過目的地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</a:t>
            </a:r>
            <a:r>
              <a:rPr lang="zh-TW" altLang="en-US" sz="2200" dirty="0"/>
              <a:t>人物與目的地重疊時會，顯示人物方塊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重置遊戲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確認地圖是否回復至初始化地圖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遊戲通關        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</a:t>
            </a:r>
            <a:r>
              <a:rPr lang="zh-TW" altLang="en-US" sz="2200" dirty="0"/>
              <a:t>地圖上的箱子全部被放在目的地上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顯示通關視窗      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/>
              <a:t>  顯示文字視窗，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重新遊玩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通關後按下方向鍵，會重置遊戲</a:t>
            </a:r>
            <a:endParaRPr lang="en-US" altLang="zh-TW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200" dirty="0"/>
              <a:t>11.    </a:t>
            </a:r>
            <a:r>
              <a:rPr lang="zh-TW" altLang="en-US" sz="2200" dirty="0"/>
              <a:t>通關後</a:t>
            </a:r>
            <a:r>
              <a:rPr lang="en-US" altLang="zh-TW" sz="2200" dirty="0"/>
              <a:t>-</a:t>
            </a:r>
            <a:r>
              <a:rPr lang="zh-TW" altLang="en-US" sz="2200" dirty="0"/>
              <a:t>結束遊戲 </a:t>
            </a:r>
            <a:r>
              <a:rPr lang="en-US" altLang="zh-TW" sz="2200" dirty="0">
                <a:sym typeface="Wingdings" panose="05000000000000000000" pitchFamily="2" charset="2"/>
              </a:rPr>
              <a:t></a:t>
            </a:r>
            <a:r>
              <a:rPr lang="zh-TW" altLang="en-US" sz="2200" dirty="0">
                <a:sym typeface="Wingdings" panose="05000000000000000000" pitchFamily="2" charset="2"/>
              </a:rPr>
              <a:t>  通關後按下重置鍵，會結束遊戲</a:t>
            </a:r>
            <a:endParaRPr lang="en-US" altLang="zh-TW" sz="2200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B881F7-4438-7A20-8C2D-0116B9C9DD9C}"/>
              </a:ext>
            </a:extLst>
          </p:cNvPr>
          <p:cNvSpPr txBox="1"/>
          <p:nvPr/>
        </p:nvSpPr>
        <p:spPr>
          <a:xfrm>
            <a:off x="4781279" y="94274"/>
            <a:ext cx="2629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b="1" dirty="0"/>
              <a:t>DEMO</a:t>
            </a:r>
            <a:r>
              <a:rPr lang="zh-TW" altLang="en-US" sz="3500" b="1" dirty="0"/>
              <a:t> 流程</a:t>
            </a:r>
            <a:endParaRPr lang="en-US" altLang="zh-TW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1B8E9F-8895-2188-84D1-BFCEF059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23" y="725216"/>
            <a:ext cx="10007951" cy="2487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FC604EA-4BE2-2A7B-4909-2D77FD50DB01}"/>
              </a:ext>
            </a:extLst>
          </p:cNvPr>
          <p:cNvSpPr txBox="1"/>
          <p:nvPr/>
        </p:nvSpPr>
        <p:spPr>
          <a:xfrm>
            <a:off x="2755638" y="6394394"/>
            <a:ext cx="668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影片網址：</a:t>
            </a:r>
            <a:r>
              <a:rPr lang="en-US" altLang="zh-TW" dirty="0">
                <a:hlinkClick r:id="rId3"/>
              </a:rPr>
              <a:t>https://www.youtube.com/watch?v=9K_ZVB2S1Q4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61337-3A15-4222-BC16-EE392D60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 algn="ctr"/>
            <a:r>
              <a:rPr lang="zh-TW" altLang="en-US" sz="4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分工</a:t>
            </a:r>
            <a:endParaRPr lang="en-US" altLang="zh-TW" sz="44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E7CB6DC-841A-B1F2-DE72-DCACAADEC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727752"/>
              </p:ext>
            </p:extLst>
          </p:nvPr>
        </p:nvGraphicFramePr>
        <p:xfrm>
          <a:off x="838200" y="3094673"/>
          <a:ext cx="10515600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505316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2639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33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李洋誠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朱梓福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程式撰寫及整合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37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9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D13144-8AC3-6866-761E-64FABA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47</a:t>
            </a:fld>
            <a:endParaRPr lang="zh-TW" altLang="en-US" noProof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57C2F9-2102-445B-A9F1-C9B02152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6" y="1141293"/>
            <a:ext cx="8134068" cy="45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80614-D6E2-8DA4-6D3D-9F57E2A9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5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A6DC7F-356F-A84F-1B47-6695E7836904}"/>
              </a:ext>
            </a:extLst>
          </p:cNvPr>
          <p:cNvSpPr txBox="1"/>
          <p:nvPr/>
        </p:nvSpPr>
        <p:spPr>
          <a:xfrm>
            <a:off x="672101" y="397000"/>
            <a:ext cx="8914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54C51-7CD2-EB2C-1C5C-1CE871F8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55" y="1571078"/>
            <a:ext cx="9933689" cy="37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496F6-7E4F-864B-AA1D-33391D20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6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2F7E9-5596-54D3-DAEF-CC82E9E8D64E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2023/11/23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4D716D1-C7BB-C00D-1A15-B7923222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73" y="1024048"/>
            <a:ext cx="6601053" cy="533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3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B84B39-30E3-C327-7823-7930F42F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7</a:t>
            </a:fld>
            <a:endParaRPr lang="zh-TW" altLang="en-US" noProof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F0357B-5330-8C89-7E79-5B2F7D22F79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2023/12/13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D71B3E-62FA-0E33-1AB8-46B37870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0"/>
            <a:ext cx="636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1F5E44-225B-F323-8DC7-2A05A4BF996E}"/>
              </a:ext>
            </a:extLst>
          </p:cNvPr>
          <p:cNvSpPr/>
          <p:nvPr/>
        </p:nvSpPr>
        <p:spPr>
          <a:xfrm rot="16200000">
            <a:off x="5466376" y="270057"/>
            <a:ext cx="2871537" cy="26044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884CA4-2ECE-7576-80EA-46601830F208}"/>
              </a:ext>
            </a:extLst>
          </p:cNvPr>
          <p:cNvSpPr/>
          <p:nvPr/>
        </p:nvSpPr>
        <p:spPr>
          <a:xfrm rot="16200000">
            <a:off x="7416419" y="2805944"/>
            <a:ext cx="365125" cy="22323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286FA6-58E8-F32D-EFCE-F85BF63582E2}"/>
              </a:ext>
            </a:extLst>
          </p:cNvPr>
          <p:cNvSpPr txBox="1"/>
          <p:nvPr/>
        </p:nvSpPr>
        <p:spPr>
          <a:xfrm>
            <a:off x="8715179" y="3768253"/>
            <a:ext cx="152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化簡功能的表示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5A13D0-FCD2-ACC2-C5FE-AFAA90CE9222}"/>
              </a:ext>
            </a:extLst>
          </p:cNvPr>
          <p:cNvSpPr txBox="1"/>
          <p:nvPr/>
        </p:nvSpPr>
        <p:spPr>
          <a:xfrm>
            <a:off x="8268980" y="1422461"/>
            <a:ext cx="1742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9E46695-08E6-8BDD-059D-EAA9FD1AF64F}"/>
              </a:ext>
            </a:extLst>
          </p:cNvPr>
          <p:cNvSpPr/>
          <p:nvPr/>
        </p:nvSpPr>
        <p:spPr>
          <a:xfrm rot="16200000">
            <a:off x="6515364" y="4175760"/>
            <a:ext cx="717857" cy="2861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498339-F405-D6B9-3B53-6408A200DA77}"/>
              </a:ext>
            </a:extLst>
          </p:cNvPr>
          <p:cNvSpPr txBox="1"/>
          <p:nvPr/>
        </p:nvSpPr>
        <p:spPr>
          <a:xfrm>
            <a:off x="8298442" y="5464213"/>
            <a:ext cx="16837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A25BC8-33FD-31C6-C052-507A8AD9FF6B}"/>
              </a:ext>
            </a:extLst>
          </p:cNvPr>
          <p:cNvSpPr txBox="1"/>
          <p:nvPr/>
        </p:nvSpPr>
        <p:spPr>
          <a:xfrm>
            <a:off x="9182889" y="6385021"/>
            <a:ext cx="1689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與遊戲機制做區分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0B71FB5-A34B-BFCB-31C3-AA6C1CDAD3E7}"/>
              </a:ext>
            </a:extLst>
          </p:cNvPr>
          <p:cNvSpPr/>
          <p:nvPr/>
        </p:nvSpPr>
        <p:spPr>
          <a:xfrm rot="16200000">
            <a:off x="7158388" y="4696972"/>
            <a:ext cx="365125" cy="3683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2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38603-4A3B-1B40-6DF8-63BAF871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8</a:t>
            </a:fld>
            <a:endParaRPr lang="zh-TW" altLang="en-US" noProof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A794B0-8FED-0848-9A59-343EB6C83625}"/>
              </a:ext>
            </a:extLst>
          </p:cNvPr>
          <p:cNvSpPr txBox="1"/>
          <p:nvPr/>
        </p:nvSpPr>
        <p:spPr>
          <a:xfrm>
            <a:off x="672101" y="397000"/>
            <a:ext cx="4285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-PS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6F028A-4450-EA7C-4D5C-16C33CA7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0"/>
            <a:ext cx="738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40260EE-D256-AAC3-1730-49C003B7F0AF}"/>
              </a:ext>
            </a:extLst>
          </p:cNvPr>
          <p:cNvSpPr/>
          <p:nvPr/>
        </p:nvSpPr>
        <p:spPr>
          <a:xfrm rot="16200000">
            <a:off x="5672752" y="2455950"/>
            <a:ext cx="365125" cy="10026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D3B98F-3D68-0F9D-62CB-9AE7C21134A0}"/>
              </a:ext>
            </a:extLst>
          </p:cNvPr>
          <p:cNvSpPr/>
          <p:nvPr/>
        </p:nvSpPr>
        <p:spPr>
          <a:xfrm rot="16200000">
            <a:off x="7004095" y="2968122"/>
            <a:ext cx="730471" cy="18088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64F50E-C87E-5B7D-2E05-0854E33D3429}"/>
              </a:ext>
            </a:extLst>
          </p:cNvPr>
          <p:cNvSpPr/>
          <p:nvPr/>
        </p:nvSpPr>
        <p:spPr>
          <a:xfrm rot="16200000">
            <a:off x="7821274" y="4341298"/>
            <a:ext cx="730471" cy="29870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FEE68-8EFE-0EA2-CF1A-E1C14DEDA2E3}"/>
              </a:ext>
            </a:extLst>
          </p:cNvPr>
          <p:cNvSpPr txBox="1"/>
          <p:nvPr/>
        </p:nvSpPr>
        <p:spPr>
          <a:xfrm>
            <a:off x="8343115" y="3718646"/>
            <a:ext cx="11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新增的函示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F499A-CC1B-5896-67B9-965E5CE2058F}"/>
              </a:ext>
            </a:extLst>
          </p:cNvPr>
          <p:cNvSpPr txBox="1"/>
          <p:nvPr/>
        </p:nvSpPr>
        <p:spPr>
          <a:xfrm>
            <a:off x="9680028" y="5680927"/>
            <a:ext cx="2403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/>
              <a:t>(</a:t>
            </a:r>
            <a:r>
              <a:rPr lang="zh-TW" altLang="en-US" sz="1400" b="1" dirty="0"/>
              <a:t>新增按鈕在通關前後的功能</a:t>
            </a:r>
            <a:r>
              <a:rPr lang="en-US" altLang="zh-TW" sz="1400" b="1" dirty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8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60A751-AEDD-7639-C0B2-C2FD05C5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altLang="zh-TW" noProof="0" smtClean="0"/>
              <a:t>9</a:t>
            </a:fld>
            <a:endParaRPr lang="zh-TW" altLang="en-US" noProof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DB2A9-DCF5-A421-70CE-842C1EEA3907}"/>
              </a:ext>
            </a:extLst>
          </p:cNvPr>
          <p:cNvSpPr txBox="1"/>
          <p:nvPr/>
        </p:nvSpPr>
        <p:spPr>
          <a:xfrm>
            <a:off x="609039" y="289795"/>
            <a:ext cx="891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 err="1"/>
              <a:t>BreakDown</a:t>
            </a:r>
            <a:r>
              <a:rPr lang="en-US" altLang="zh-TW" sz="4000" b="1" dirty="0"/>
              <a:t>-PL</a:t>
            </a:r>
          </a:p>
          <a:p>
            <a:r>
              <a:rPr lang="en-US" altLang="zh-TW" sz="2000" b="1" dirty="0"/>
              <a:t>2024/01/11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957D9F-B62D-8671-172A-B8A9FF5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55" y="1061239"/>
            <a:ext cx="9508089" cy="48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72_TF89213316_Win32" id="{383ED126-3325-4608-AA12-8ABF5411E01A}" vid="{C35C8160-B903-4372-84AE-5953110B003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71af3243-3dd4-4a8d-8c0d-dd76da1f02a5"/>
    <ds:schemaRef ds:uri="16c05727-aa75-4e4a-9b5f-8a80a1165891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醒目色塊簡報</Template>
  <TotalTime>70</TotalTime>
  <Words>3633</Words>
  <Application>Microsoft Office PowerPoint</Application>
  <PresentationFormat>寬螢幕</PresentationFormat>
  <Paragraphs>516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Microsoft JhengHei UI</vt:lpstr>
      <vt:lpstr>Arial</vt:lpstr>
      <vt:lpstr>Consolas</vt:lpstr>
      <vt:lpstr>Times New Roman</vt:lpstr>
      <vt:lpstr>Wingdings</vt:lpstr>
      <vt:lpstr>AccentBoxVTI</vt:lpstr>
      <vt:lpstr>系統晶片設計實習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系統晶片設計實習-HW2</dc:title>
  <dc:creator>C109112140</dc:creator>
  <cp:lastModifiedBy>梓福 朱</cp:lastModifiedBy>
  <cp:revision>799</cp:revision>
  <dcterms:created xsi:type="dcterms:W3CDTF">2023-11-03T06:50:12Z</dcterms:created>
  <dcterms:modified xsi:type="dcterms:W3CDTF">2024-01-10T14:12:16Z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